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16A9EE6B-4976-459E-88C6-F21D750E241B}" type="datetimeFigureOut">
              <a:rPr lang="nl-NL" smtClean="0"/>
              <a:pPr/>
              <a:t>9-3-2015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7628625-4EA8-4D7F-ABEE-A5B4B9B9B07E}"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6A9EE6B-4976-459E-88C6-F21D750E241B}" type="datetimeFigureOut">
              <a:rPr lang="nl-NL" smtClean="0"/>
              <a:pPr/>
              <a:t>9-3-2015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7628625-4EA8-4D7F-ABEE-A5B4B9B9B07E}"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6A9EE6B-4976-459E-88C6-F21D750E241B}" type="datetimeFigureOut">
              <a:rPr lang="nl-NL" smtClean="0"/>
              <a:pPr/>
              <a:t>9-3-2015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7628625-4EA8-4D7F-ABEE-A5B4B9B9B07E}"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6A9EE6B-4976-459E-88C6-F21D750E241B}" type="datetimeFigureOut">
              <a:rPr lang="nl-NL" smtClean="0"/>
              <a:pPr/>
              <a:t>9-3-2015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7628625-4EA8-4D7F-ABEE-A5B4B9B9B07E}"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16A9EE6B-4976-459E-88C6-F21D750E241B}" type="datetimeFigureOut">
              <a:rPr lang="nl-NL" smtClean="0"/>
              <a:pPr/>
              <a:t>9-3-2015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7628625-4EA8-4D7F-ABEE-A5B4B9B9B07E}"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16A9EE6B-4976-459E-88C6-F21D750E241B}" type="datetimeFigureOut">
              <a:rPr lang="nl-NL" smtClean="0"/>
              <a:pPr/>
              <a:t>9-3-2015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7628625-4EA8-4D7F-ABEE-A5B4B9B9B07E}"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16A9EE6B-4976-459E-88C6-F21D750E241B}" type="datetimeFigureOut">
              <a:rPr lang="nl-NL" smtClean="0"/>
              <a:pPr/>
              <a:t>9-3-2015</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07628625-4EA8-4D7F-ABEE-A5B4B9B9B07E}"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16A9EE6B-4976-459E-88C6-F21D750E241B}" type="datetimeFigureOut">
              <a:rPr lang="nl-NL" smtClean="0"/>
              <a:pPr/>
              <a:t>9-3-2015</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07628625-4EA8-4D7F-ABEE-A5B4B9B9B07E}"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16A9EE6B-4976-459E-88C6-F21D750E241B}" type="datetimeFigureOut">
              <a:rPr lang="nl-NL" smtClean="0"/>
              <a:pPr/>
              <a:t>9-3-2015</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07628625-4EA8-4D7F-ABEE-A5B4B9B9B07E}"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16A9EE6B-4976-459E-88C6-F21D750E241B}" type="datetimeFigureOut">
              <a:rPr lang="nl-NL" smtClean="0"/>
              <a:pPr/>
              <a:t>9-3-2015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7628625-4EA8-4D7F-ABEE-A5B4B9B9B07E}"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16A9EE6B-4976-459E-88C6-F21D750E241B}" type="datetimeFigureOut">
              <a:rPr lang="nl-NL" smtClean="0"/>
              <a:pPr/>
              <a:t>9-3-2015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7628625-4EA8-4D7F-ABEE-A5B4B9B9B07E}" type="slidenum">
              <a:rPr lang="nl-NL" smtClean="0"/>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A9EE6B-4976-459E-88C6-F21D750E241B}" type="datetimeFigureOut">
              <a:rPr lang="nl-NL" smtClean="0"/>
              <a:pPr/>
              <a:t>9-3-2015</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628625-4EA8-4D7F-ABEE-A5B4B9B9B07E}" type="slidenum">
              <a:rPr lang="nl-NL" smtClean="0"/>
              <a:pPr/>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nl.wikipedia.org/wiki/Fran%C3%A7ois_Jacob"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kennislink.nl/publicaties/junk-dna-codeert-toch" TargetMode="External"/><Relationship Id="rId2" Type="http://schemas.openxmlformats.org/officeDocument/2006/relationships/hyperlink" Target="http://www.10voorbiologie.nl/index.php?cat=9&amp;id=393&amp;par=932&amp;sub=1668"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10voorbiologie.nl/index.php?cat=9&amp;id=393&amp;par=395&amp;sub=1627"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allesoverdna.nl/woordenboek/structuurgen.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10voorbiologie.nl/index.php?cat=9&amp;id=393&amp;par=395&amp;sub=1664" TargetMode="External"/><Relationship Id="rId2" Type="http://schemas.openxmlformats.org/officeDocument/2006/relationships/hyperlink" Target="http://www.10voorbiologie.nl/index.php?cat=9&amp;id=370&amp;par=383"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johnkyrk.com/chromosomestructure.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epigenome.eu/nl/2,5,671"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60648"/>
            <a:ext cx="8229600" cy="648072"/>
          </a:xfrm>
        </p:spPr>
        <p:txBody>
          <a:bodyPr>
            <a:normAutofit fontScale="90000"/>
          </a:bodyPr>
          <a:lstStyle/>
          <a:p>
            <a:r>
              <a:rPr lang="nl-NL" sz="2800" b="1" dirty="0" smtClean="0"/>
              <a:t/>
            </a:r>
            <a:br>
              <a:rPr lang="nl-NL" sz="2800" b="1" dirty="0" smtClean="0"/>
            </a:br>
            <a:r>
              <a:rPr lang="nl-NL" sz="2400" b="1" dirty="0" smtClean="0"/>
              <a:t>13.6. Genregulatie 1</a:t>
            </a:r>
            <a:r>
              <a:rPr lang="nl-NL" sz="2800" b="1" dirty="0" smtClean="0"/>
              <a:t/>
            </a:r>
            <a:br>
              <a:rPr lang="nl-NL" sz="2800" b="1" dirty="0" smtClean="0"/>
            </a:br>
            <a:endParaRPr lang="nl-NL" sz="2800" dirty="0"/>
          </a:p>
        </p:txBody>
      </p:sp>
      <p:sp>
        <p:nvSpPr>
          <p:cNvPr id="5" name="Tijdelijke aanduiding voor inhoud 4"/>
          <p:cNvSpPr>
            <a:spLocks noGrp="1"/>
          </p:cNvSpPr>
          <p:nvPr>
            <p:ph idx="1"/>
          </p:nvPr>
        </p:nvSpPr>
        <p:spPr>
          <a:xfrm>
            <a:off x="457200" y="980728"/>
            <a:ext cx="8229600" cy="5472608"/>
          </a:xfrm>
        </p:spPr>
        <p:txBody>
          <a:bodyPr>
            <a:normAutofit/>
          </a:bodyPr>
          <a:lstStyle/>
          <a:p>
            <a:pPr fontAlgn="t"/>
            <a:r>
              <a:rPr lang="nl-NL" sz="2000" dirty="0" smtClean="0"/>
              <a:t>Hoe 'weet' een cel nu wanneer en welk stuk DNA overgeschreven moet worden? Alle cellen in het hele organisme hebben immers hetzelfde DNA, maar ze maken toch verschillende enzymen en eiwitten, afhankelijk van de functie en activiteit van het weefsel waartoe de cellen behoren. Blijkbaar wordt een signaal naar de kern afgegeven op het moment dat een bepaald eiwit of enzym nodig is.</a:t>
            </a:r>
            <a:br>
              <a:rPr lang="nl-NL" sz="2000" dirty="0" smtClean="0"/>
            </a:br>
            <a:r>
              <a:rPr lang="nl-NL" sz="2000" dirty="0" smtClean="0"/>
              <a:t>Vooral bij bepaalde bacteriën is hier onderzoek naar gedaan. Bacteriën zijn namelijk in staat zich in korte tijd aan te passen aan veranderde omstandigheden in hun omgeving. En de aanpassing zit hem nu juist vaak in minder of meer aanmaak van bepaalde eiwitten, meestal enzymen.</a:t>
            </a:r>
            <a:br>
              <a:rPr lang="nl-NL" sz="2000" dirty="0" smtClean="0"/>
            </a:br>
            <a:r>
              <a:rPr lang="nl-NL" sz="2000" dirty="0" smtClean="0"/>
              <a:t>Het basismechanisme voor de </a:t>
            </a:r>
            <a:r>
              <a:rPr lang="nl-NL" sz="2000" b="1" dirty="0" smtClean="0"/>
              <a:t>genregulatie</a:t>
            </a:r>
            <a:r>
              <a:rPr lang="nl-NL" sz="2000" dirty="0" smtClean="0"/>
              <a:t> is in 1961 opgehelderd door twee onderzoekers </a:t>
            </a:r>
            <a:r>
              <a:rPr lang="nl-NL" sz="2000" dirty="0" smtClean="0">
                <a:hlinkClick r:id="rId2"/>
              </a:rPr>
              <a:t>F. Jacob</a:t>
            </a:r>
            <a:r>
              <a:rPr lang="nl-NL" sz="2000" dirty="0" smtClean="0"/>
              <a:t> en J. </a:t>
            </a:r>
            <a:r>
              <a:rPr lang="nl-NL" sz="2000" dirty="0" err="1" smtClean="0"/>
              <a:t>Monod</a:t>
            </a:r>
            <a:r>
              <a:rPr lang="nl-NL" sz="2000" dirty="0" smtClean="0"/>
              <a:t> (Pasteur Instituut te Parijs). Ze werkten met de bacteriesoort </a:t>
            </a:r>
            <a:r>
              <a:rPr lang="nl-NL" sz="2000" i="1" dirty="0" smtClean="0"/>
              <a:t>E. </a:t>
            </a:r>
            <a:r>
              <a:rPr lang="nl-NL" sz="2000" i="1" dirty="0" err="1" smtClean="0"/>
              <a:t>coli</a:t>
            </a:r>
            <a:r>
              <a:rPr lang="nl-NL" sz="2000" i="1" dirty="0" smtClean="0"/>
              <a:t> </a:t>
            </a:r>
            <a:r>
              <a:rPr lang="nl-NL" sz="2000" dirty="0" smtClean="0"/>
              <a:t>(de menselijke darmbacterie), een andere </a:t>
            </a:r>
            <a:r>
              <a:rPr lang="nl-NL" sz="2000" dirty="0" err="1" smtClean="0"/>
              <a:t>Prokaryote</a:t>
            </a:r>
            <a:r>
              <a:rPr lang="nl-NL" sz="2000" dirty="0" smtClean="0"/>
              <a:t> soort.</a:t>
            </a:r>
            <a:br>
              <a:rPr lang="nl-NL" sz="2000" dirty="0" smtClean="0"/>
            </a:br>
            <a:r>
              <a:rPr lang="nl-NL" sz="2000" dirty="0" smtClean="0"/>
              <a:t>De genregulatie is een ingewikkeld terugkoppelingssysteem.</a:t>
            </a:r>
          </a:p>
          <a:p>
            <a:pPr fontAlgn="t"/>
            <a:r>
              <a:rPr lang="nl-NL" sz="2000" dirty="0" smtClean="0"/>
              <a:t>Zie schema volgende dia</a:t>
            </a:r>
          </a:p>
          <a:p>
            <a:endParaRPr lang="nl-N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60648"/>
            <a:ext cx="8229600" cy="648072"/>
          </a:xfrm>
        </p:spPr>
        <p:txBody>
          <a:bodyPr>
            <a:normAutofit fontScale="90000"/>
          </a:bodyPr>
          <a:lstStyle/>
          <a:p>
            <a:r>
              <a:rPr lang="nl-NL" sz="2800" b="1" dirty="0" smtClean="0"/>
              <a:t/>
            </a:r>
            <a:br>
              <a:rPr lang="nl-NL" sz="2800" b="1" dirty="0" smtClean="0"/>
            </a:br>
            <a:r>
              <a:rPr lang="nl-NL" sz="2400" b="1" dirty="0" smtClean="0"/>
              <a:t>13.6.1 EPIGENETICA 5  BRON DEEL 1</a:t>
            </a:r>
            <a:r>
              <a:rPr lang="nl-NL" sz="2800" b="1" dirty="0" smtClean="0"/>
              <a:t/>
            </a:r>
            <a:br>
              <a:rPr lang="nl-NL" sz="2800" b="1" dirty="0" smtClean="0"/>
            </a:br>
            <a:endParaRPr lang="nl-NL" sz="2800" dirty="0"/>
          </a:p>
        </p:txBody>
      </p:sp>
      <p:sp>
        <p:nvSpPr>
          <p:cNvPr id="5" name="Tijdelijke aanduiding voor inhoud 4"/>
          <p:cNvSpPr>
            <a:spLocks noGrp="1"/>
          </p:cNvSpPr>
          <p:nvPr>
            <p:ph idx="1"/>
          </p:nvPr>
        </p:nvSpPr>
        <p:spPr>
          <a:xfrm>
            <a:off x="457200" y="980728"/>
            <a:ext cx="8229600" cy="5472608"/>
          </a:xfrm>
        </p:spPr>
        <p:txBody>
          <a:bodyPr>
            <a:normAutofit fontScale="92500" lnSpcReduction="10000"/>
          </a:bodyPr>
          <a:lstStyle/>
          <a:p>
            <a:r>
              <a:rPr lang="nl-NL" sz="2000" b="1" dirty="0" smtClean="0"/>
              <a:t>Hongerwinter zit in de genen</a:t>
            </a:r>
            <a:r>
              <a:rPr lang="nl-NL" sz="2000" dirty="0" smtClean="0"/>
              <a:t> Niet alleen de basenvolgorde in het DNA bepaalt of iemand bepaalde ziektes krijgt. Genen kunnen ook voor generaties lang aan of uit worden gezet. Bijvoorbeeld door de Hongerwinter. </a:t>
            </a:r>
            <a:br>
              <a:rPr lang="nl-NL" sz="2000" dirty="0" smtClean="0"/>
            </a:br>
            <a:r>
              <a:rPr lang="nl-NL" sz="2000" dirty="0" smtClean="0"/>
              <a:t>Wim </a:t>
            </a:r>
            <a:r>
              <a:rPr lang="nl-NL" sz="2000" dirty="0" err="1" smtClean="0"/>
              <a:t>Köhler</a:t>
            </a:r>
            <a:r>
              <a:rPr lang="nl-NL" sz="2000" dirty="0" smtClean="0"/>
              <a:t>, </a:t>
            </a:r>
            <a:r>
              <a:rPr lang="nl-NL" sz="2000" dirty="0" err="1" smtClean="0"/>
              <a:t>nrc</a:t>
            </a:r>
            <a:r>
              <a:rPr lang="nl-NL" sz="2000" dirty="0" smtClean="0"/>
              <a:t> 1 november 2008</a:t>
            </a:r>
            <a:br>
              <a:rPr lang="nl-NL" sz="2000" dirty="0" smtClean="0"/>
            </a:br>
            <a:r>
              <a:rPr lang="nl-NL" sz="2000" dirty="0" smtClean="0"/>
              <a:t/>
            </a:r>
            <a:br>
              <a:rPr lang="nl-NL" sz="2000" dirty="0" smtClean="0"/>
            </a:br>
            <a:r>
              <a:rPr lang="nl-NL" sz="2000" dirty="0" smtClean="0"/>
              <a:t>Een zwangere vrouw die hongert, krijgt een kind met levenslang veranderde genen. Dat is voor het eerst vastgesteld bij kinderen van moeders die in de Nederlandse Hongerwinter (eind 1944-begin 1945) zwanger waren. Die kinderen zijn nu ruim 60 jaar oud. Onderzoekers van het </a:t>
            </a:r>
            <a:r>
              <a:rPr lang="nl-NL" sz="2000" dirty="0" err="1" smtClean="0"/>
              <a:t>Leids</a:t>
            </a:r>
            <a:r>
              <a:rPr lang="nl-NL" sz="2000" dirty="0" smtClean="0"/>
              <a:t> Universitair Medisch Centrum (LUMC) en van Columbia </a:t>
            </a:r>
            <a:r>
              <a:rPr lang="nl-NL" sz="2000" dirty="0" err="1" smtClean="0"/>
              <a:t>University</a:t>
            </a:r>
            <a:r>
              <a:rPr lang="nl-NL" sz="2000" dirty="0" smtClean="0"/>
              <a:t> in New York vergeleken (om het principe aan te tonen) één gen van de Hongerwinterkinderen met hetzelfde gen van hun broers en zussen die de Hongerwinter niet als embryo meemaakten (</a:t>
            </a:r>
            <a:r>
              <a:rPr lang="nl-NL" sz="2000" dirty="0" err="1" smtClean="0"/>
              <a:t>Proceedings</a:t>
            </a:r>
            <a:r>
              <a:rPr lang="nl-NL" sz="2000" dirty="0" smtClean="0"/>
              <a:t> of the National </a:t>
            </a:r>
            <a:r>
              <a:rPr lang="nl-NL" sz="2000" dirty="0" err="1" smtClean="0"/>
              <a:t>Academy</a:t>
            </a:r>
            <a:r>
              <a:rPr lang="nl-NL" sz="2000" dirty="0" smtClean="0"/>
              <a:t> of Sciences, 27 oktober). </a:t>
            </a:r>
            <a:br>
              <a:rPr lang="nl-NL" sz="2000" dirty="0" smtClean="0"/>
            </a:br>
            <a:r>
              <a:rPr lang="nl-NL" sz="2000" dirty="0" smtClean="0"/>
              <a:t>Het gen is veranderd, maar het is natuurlijk niet de genetische code zelf (de volgorde van basen in het DNA) die wijzigde onder invloed van een voedseltekort van de moeder. Dat zou een revolutie in de evolutie betekenen.</a:t>
            </a:r>
            <a:br>
              <a:rPr lang="nl-NL" sz="2000" dirty="0" smtClean="0"/>
            </a:br>
            <a:r>
              <a:rPr lang="nl-NL" sz="2000" dirty="0" smtClean="0"/>
              <a:t>Het gaat om de </a:t>
            </a:r>
            <a:r>
              <a:rPr lang="nl-NL" sz="2000" dirty="0" err="1" smtClean="0"/>
              <a:t>methyleringstoestand</a:t>
            </a:r>
            <a:r>
              <a:rPr lang="nl-NL" sz="2000" dirty="0" smtClean="0"/>
              <a:t> van de genen. </a:t>
            </a:r>
            <a:r>
              <a:rPr lang="nl-NL" sz="2000" dirty="0" err="1" smtClean="0"/>
              <a:t>Methylering</a:t>
            </a:r>
            <a:r>
              <a:rPr lang="nl-NL" sz="2000" dirty="0" smtClean="0"/>
              <a:t>, een reguleringsproces onder controle van enzymen, is de </a:t>
            </a:r>
            <a:r>
              <a:rPr lang="nl-NL" sz="2000" dirty="0" err="1" smtClean="0"/>
              <a:t>fijnafstelling</a:t>
            </a:r>
            <a:r>
              <a:rPr lang="nl-NL" sz="2000" dirty="0" smtClean="0"/>
              <a:t> die de werking van een gen verandert doordat methylgroepen (-CH3) op specifieke plaatsen aan het DNA worden gekoppeld. </a:t>
            </a:r>
          </a:p>
          <a:p>
            <a:endParaRPr lang="nl-NL"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60648"/>
            <a:ext cx="8229600" cy="648072"/>
          </a:xfrm>
        </p:spPr>
        <p:txBody>
          <a:bodyPr>
            <a:normAutofit fontScale="90000"/>
          </a:bodyPr>
          <a:lstStyle/>
          <a:p>
            <a:r>
              <a:rPr lang="nl-NL" sz="2800" b="1" dirty="0" smtClean="0"/>
              <a:t/>
            </a:r>
            <a:br>
              <a:rPr lang="nl-NL" sz="2800" b="1" dirty="0" smtClean="0"/>
            </a:br>
            <a:r>
              <a:rPr lang="nl-NL" sz="2400" b="1" dirty="0" smtClean="0"/>
              <a:t>13.6.1 EPIGENETICA 5  BRON DEEL 2</a:t>
            </a:r>
            <a:r>
              <a:rPr lang="nl-NL" sz="2800" b="1" dirty="0" smtClean="0"/>
              <a:t/>
            </a:r>
            <a:br>
              <a:rPr lang="nl-NL" sz="2800" b="1" dirty="0" smtClean="0"/>
            </a:br>
            <a:endParaRPr lang="nl-NL" sz="2800" dirty="0"/>
          </a:p>
        </p:txBody>
      </p:sp>
      <p:sp>
        <p:nvSpPr>
          <p:cNvPr id="5" name="Tijdelijke aanduiding voor inhoud 4"/>
          <p:cNvSpPr>
            <a:spLocks noGrp="1"/>
          </p:cNvSpPr>
          <p:nvPr>
            <p:ph idx="1"/>
          </p:nvPr>
        </p:nvSpPr>
        <p:spPr>
          <a:xfrm>
            <a:off x="457200" y="980728"/>
            <a:ext cx="8229600" cy="5472608"/>
          </a:xfrm>
        </p:spPr>
        <p:txBody>
          <a:bodyPr>
            <a:normAutofit lnSpcReduction="10000"/>
          </a:bodyPr>
          <a:lstStyle/>
          <a:p>
            <a:r>
              <a:rPr lang="nl-NL" sz="2000" b="1" dirty="0" smtClean="0"/>
              <a:t>Hongerwinter zit in de genen  VERVOLG</a:t>
            </a:r>
          </a:p>
          <a:p>
            <a:r>
              <a:rPr lang="nl-NL" sz="2000" dirty="0" smtClean="0"/>
              <a:t>Genen waar veel methylgroepen aan vastzitten zijn niet meer actief in de eiwitsynthese. Zo'n stilgelegd gen, of juist een geactiveerd gen (als de methylgroepen eraf worden gehaald) kan daardoor oorzaak zijn van ziektes, of van bijvoorbeeld snellere veroudering. Die </a:t>
            </a:r>
            <a:r>
              <a:rPr lang="nl-NL" sz="2000" dirty="0" err="1" smtClean="0"/>
              <a:t>methyleringstoestanden</a:t>
            </a:r>
            <a:r>
              <a:rPr lang="nl-NL" sz="2000" dirty="0" smtClean="0"/>
              <a:t> kunnen zelfs generaties lang overerven. Alle genetica die niet direct door de basenvolgorde in het DNA wordt bepaald valt onder het vakgebied van de </a:t>
            </a:r>
            <a:r>
              <a:rPr lang="nl-NL" sz="2000" b="1" dirty="0" err="1" smtClean="0"/>
              <a:t>epigenetica</a:t>
            </a:r>
            <a:r>
              <a:rPr lang="nl-NL" sz="2000" dirty="0" smtClean="0"/>
              <a:t>.</a:t>
            </a:r>
            <a:br>
              <a:rPr lang="nl-NL" sz="2000" dirty="0" smtClean="0"/>
            </a:br>
            <a:r>
              <a:rPr lang="nl-NL" sz="2000" dirty="0" err="1" smtClean="0"/>
              <a:t>DNA-methylering</a:t>
            </a:r>
            <a:r>
              <a:rPr lang="nl-NL" sz="2000" dirty="0" smtClean="0"/>
              <a:t> is de afgelopen tien jaar een veel onderzocht reguleringsmechanisme geworden, maar er zijn nog veel raadsels. Het is bekend dat </a:t>
            </a:r>
            <a:r>
              <a:rPr lang="nl-NL" sz="2000" dirty="0" err="1" smtClean="0"/>
              <a:t>methylering</a:t>
            </a:r>
            <a:r>
              <a:rPr lang="nl-NL" sz="2000" dirty="0" smtClean="0"/>
              <a:t> een rol speelt bij het ontstaan en de groei van sommige kankersoorten en bij veroudering.</a:t>
            </a:r>
            <a:br>
              <a:rPr lang="nl-NL" sz="2000" dirty="0" smtClean="0"/>
            </a:br>
            <a:r>
              <a:rPr lang="nl-NL" sz="2000" dirty="0" smtClean="0"/>
              <a:t>De moleculair epidemiologen van het LUMC, onder leiding van prof. dr. Eline Slagboom,die nu voor het eerst afwijkende </a:t>
            </a:r>
            <a:r>
              <a:rPr lang="nl-NL" sz="2000" dirty="0" err="1" smtClean="0"/>
              <a:t>genmethyleringbij</a:t>
            </a:r>
            <a:r>
              <a:rPr lang="nl-NL" sz="2000" dirty="0" smtClean="0"/>
              <a:t> 60-plussers hebben vastgesteld bij mensen die als embryo de Hongerwinter meemaakten, zijn gespecialiseerd in verouderingsonderzoek. Ook daar is </a:t>
            </a:r>
            <a:r>
              <a:rPr lang="nl-NL" sz="2000" dirty="0" err="1" smtClean="0"/>
              <a:t>DNA-methylering</a:t>
            </a:r>
            <a:r>
              <a:rPr lang="nl-NL" sz="2000" dirty="0" smtClean="0"/>
              <a:t> belangrijk.</a:t>
            </a:r>
            <a:br>
              <a:rPr lang="nl-NL" sz="2000" dirty="0" smtClean="0"/>
            </a:br>
            <a:endParaRPr lang="nl-NL" sz="2000" dirty="0" smtClean="0"/>
          </a:p>
          <a:p>
            <a:endParaRPr lang="nl-NL"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60648"/>
            <a:ext cx="8229600" cy="648072"/>
          </a:xfrm>
        </p:spPr>
        <p:txBody>
          <a:bodyPr>
            <a:normAutofit fontScale="90000"/>
          </a:bodyPr>
          <a:lstStyle/>
          <a:p>
            <a:r>
              <a:rPr lang="nl-NL" sz="2800" b="1" dirty="0" smtClean="0"/>
              <a:t/>
            </a:r>
            <a:br>
              <a:rPr lang="nl-NL" sz="2800" b="1" dirty="0" smtClean="0"/>
            </a:br>
            <a:r>
              <a:rPr lang="nl-NL" sz="2400" b="1" dirty="0" smtClean="0"/>
              <a:t>13.6.1 EPIGENETICA 5  BRON DEEL 3</a:t>
            </a:r>
            <a:r>
              <a:rPr lang="nl-NL" sz="2800" b="1" dirty="0" smtClean="0"/>
              <a:t/>
            </a:r>
            <a:br>
              <a:rPr lang="nl-NL" sz="2800" b="1" dirty="0" smtClean="0"/>
            </a:br>
            <a:endParaRPr lang="nl-NL" sz="2800" dirty="0"/>
          </a:p>
        </p:txBody>
      </p:sp>
      <p:sp>
        <p:nvSpPr>
          <p:cNvPr id="5" name="Tijdelijke aanduiding voor inhoud 4"/>
          <p:cNvSpPr>
            <a:spLocks noGrp="1"/>
          </p:cNvSpPr>
          <p:nvPr>
            <p:ph idx="1"/>
          </p:nvPr>
        </p:nvSpPr>
        <p:spPr>
          <a:xfrm>
            <a:off x="457200" y="980728"/>
            <a:ext cx="8229600" cy="5472608"/>
          </a:xfrm>
        </p:spPr>
        <p:txBody>
          <a:bodyPr>
            <a:normAutofit fontScale="92500" lnSpcReduction="20000"/>
          </a:bodyPr>
          <a:lstStyle/>
          <a:p>
            <a:r>
              <a:rPr lang="nl-NL" sz="2000" b="1" dirty="0" smtClean="0"/>
              <a:t>Hongerwinter zit in de genen  VERVOLG</a:t>
            </a:r>
          </a:p>
          <a:p>
            <a:r>
              <a:rPr lang="nl-NL" sz="2000" dirty="0" smtClean="0"/>
              <a:t>Leider van het </a:t>
            </a:r>
            <a:r>
              <a:rPr lang="nl-NL" sz="2000" dirty="0" err="1" smtClean="0"/>
              <a:t>epigenetisch</a:t>
            </a:r>
            <a:r>
              <a:rPr lang="nl-NL" sz="2000" dirty="0" smtClean="0"/>
              <a:t> onderzoek dr. Bas </a:t>
            </a:r>
            <a:r>
              <a:rPr lang="nl-NL" sz="2000" dirty="0" err="1" smtClean="0"/>
              <a:t>Heijmans</a:t>
            </a:r>
            <a:r>
              <a:rPr lang="nl-NL" sz="2000" dirty="0" smtClean="0"/>
              <a:t>: Bij mensen vindt de meeste </a:t>
            </a:r>
            <a:r>
              <a:rPr lang="nl-NL" sz="2000" dirty="0" err="1" smtClean="0"/>
              <a:t>methylering</a:t>
            </a:r>
            <a:r>
              <a:rPr lang="nl-NL" sz="2000" dirty="0" smtClean="0"/>
              <a:t> en </a:t>
            </a:r>
            <a:r>
              <a:rPr lang="nl-NL" sz="2000" dirty="0" err="1" smtClean="0"/>
              <a:t>demethylering</a:t>
            </a:r>
            <a:r>
              <a:rPr lang="nl-NL" sz="2000" dirty="0" smtClean="0"/>
              <a:t> waarschijnlijk plaats als ze nog een embryo en foetus zijn. </a:t>
            </a:r>
            <a:r>
              <a:rPr lang="nl-NL" sz="2000" dirty="0" err="1" smtClean="0"/>
              <a:t>Imprinting</a:t>
            </a:r>
            <a:r>
              <a:rPr lang="nl-NL" sz="2000" dirty="0" smtClean="0"/>
              <a:t>, het principe dat sommige genen die kinderen van vader of moeder erven nooit worden gebruikt, is een kwestie van </a:t>
            </a:r>
            <a:r>
              <a:rPr lang="nl-NL" sz="2000" dirty="0" err="1" smtClean="0"/>
              <a:t>methyleren</a:t>
            </a:r>
            <a:r>
              <a:rPr lang="nl-NL" sz="2000" dirty="0" smtClean="0"/>
              <a:t>. </a:t>
            </a:r>
            <a:r>
              <a:rPr lang="nl-NL" sz="2000" dirty="0" err="1" smtClean="0"/>
              <a:t>Methylering</a:t>
            </a:r>
            <a:r>
              <a:rPr lang="nl-NL" sz="2000" dirty="0" smtClean="0"/>
              <a:t> is ook doorslaggevend voor de </a:t>
            </a:r>
            <a:r>
              <a:rPr lang="nl-NL" sz="2000" dirty="0" err="1" smtClean="0"/>
              <a:t>fijnafstelling</a:t>
            </a:r>
            <a:r>
              <a:rPr lang="nl-NL" sz="2000" dirty="0" smtClean="0"/>
              <a:t> van de werking van genen die niet zijn ingeprent. Vrijwel alle, miljoenen, methylgroepen die aan het DNA in een menselijk genoom zijn geplakt, worden in de vroegste embryonale groei gewist en op dezelfde plek terug aangebracht. </a:t>
            </a:r>
            <a:br>
              <a:rPr lang="nl-NL" sz="2000" dirty="0" smtClean="0"/>
            </a:br>
            <a:r>
              <a:rPr lang="nl-NL" sz="2000" dirty="0" smtClean="0"/>
              <a:t>Bij muizen is in 2003 doorslaggevend aangetoond dat de </a:t>
            </a:r>
            <a:r>
              <a:rPr lang="nl-NL" sz="2000" dirty="0" err="1" smtClean="0"/>
              <a:t>DNA-methylering</a:t>
            </a:r>
            <a:r>
              <a:rPr lang="nl-NL" sz="2000" dirty="0" smtClean="0"/>
              <a:t> verandert door de voeding van de moedermuis. En dat de nakomelingen er hun hele leven de gevolgen van ondervinden. Het liet zien hoe nature en </a:t>
            </a:r>
            <a:r>
              <a:rPr lang="nl-NL" sz="2000" dirty="0" err="1" smtClean="0"/>
              <a:t>nurture</a:t>
            </a:r>
            <a:r>
              <a:rPr lang="nl-NL" sz="2000" dirty="0" smtClean="0"/>
              <a:t> beide moleculaire sporen in DNA achterlaten.</a:t>
            </a:r>
            <a:br>
              <a:rPr lang="nl-NL" sz="2000" dirty="0" smtClean="0"/>
            </a:br>
            <a:r>
              <a:rPr lang="nl-NL" sz="2000" dirty="0" smtClean="0"/>
              <a:t>Het was een experiment met de </a:t>
            </a:r>
            <a:r>
              <a:rPr lang="nl-NL" sz="2000" dirty="0" err="1" smtClean="0"/>
              <a:t>agouti-muis</a:t>
            </a:r>
            <a:r>
              <a:rPr lang="nl-NL" sz="2000" dirty="0" smtClean="0"/>
              <a:t>, een laboratoriummuis die in zijn normale doen een </a:t>
            </a:r>
            <a:r>
              <a:rPr lang="nl-NL" sz="2000" dirty="0" err="1" smtClean="0"/>
              <a:t>geel-bruin</a:t>
            </a:r>
            <a:r>
              <a:rPr lang="nl-NL" sz="2000" dirty="0" smtClean="0"/>
              <a:t> gevlekte vacht heeft. Eten de zwangere vrouwtjes foliumzuur, dan baren ze kinderen met bruine vacht. Krijgen ze het foliumzuur helemaal niet, dan zijn de jongen geel. De gele muizen worden snel dik en krijgen eerder suikerziekte en kanker. Foliumzuur is een voedingsmiddel dat CH3-groepen levert, nodig voor </a:t>
            </a:r>
            <a:r>
              <a:rPr lang="nl-NL" sz="2000" dirty="0" err="1" smtClean="0"/>
              <a:t>methyleren</a:t>
            </a:r>
            <a:r>
              <a:rPr lang="nl-NL" sz="2000" dirty="0" smtClean="0"/>
              <a:t>. Met dat </a:t>
            </a:r>
            <a:r>
              <a:rPr lang="nl-NL" sz="2000" dirty="0" err="1" smtClean="0"/>
              <a:t>agouti-muisexperiment</a:t>
            </a:r>
            <a:r>
              <a:rPr lang="nl-NL" sz="2000" dirty="0" smtClean="0"/>
              <a:t> verwierf </a:t>
            </a:r>
            <a:r>
              <a:rPr lang="nl-NL" sz="2000" dirty="0" err="1" smtClean="0"/>
              <a:t>DNA-methylering</a:t>
            </a:r>
            <a:r>
              <a:rPr lang="nl-NL" sz="2000" dirty="0" smtClean="0"/>
              <a:t> wereldfaam. </a:t>
            </a:r>
            <a:br>
              <a:rPr lang="nl-NL" sz="2000" dirty="0" smtClean="0"/>
            </a:br>
            <a:endParaRPr lang="nl-NL" sz="2000" dirty="0" smtClean="0"/>
          </a:p>
          <a:p>
            <a:endParaRPr lang="nl-NL"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60648"/>
            <a:ext cx="8229600" cy="648072"/>
          </a:xfrm>
        </p:spPr>
        <p:txBody>
          <a:bodyPr>
            <a:normAutofit fontScale="90000"/>
          </a:bodyPr>
          <a:lstStyle/>
          <a:p>
            <a:r>
              <a:rPr lang="nl-NL" sz="2800" b="1" dirty="0" smtClean="0"/>
              <a:t/>
            </a:r>
            <a:br>
              <a:rPr lang="nl-NL" sz="2800" b="1" dirty="0" smtClean="0"/>
            </a:br>
            <a:r>
              <a:rPr lang="nl-NL" sz="2400" b="1" dirty="0" smtClean="0"/>
              <a:t>13.6.1 EPIGENETICA 5  BRON DEEL 4</a:t>
            </a:r>
            <a:r>
              <a:rPr lang="nl-NL" sz="2800" b="1" dirty="0" smtClean="0"/>
              <a:t/>
            </a:r>
            <a:br>
              <a:rPr lang="nl-NL" sz="2800" b="1" dirty="0" smtClean="0"/>
            </a:br>
            <a:endParaRPr lang="nl-NL" sz="2800" dirty="0"/>
          </a:p>
        </p:txBody>
      </p:sp>
      <p:sp>
        <p:nvSpPr>
          <p:cNvPr id="5" name="Tijdelijke aanduiding voor inhoud 4"/>
          <p:cNvSpPr>
            <a:spLocks noGrp="1"/>
          </p:cNvSpPr>
          <p:nvPr>
            <p:ph idx="1"/>
          </p:nvPr>
        </p:nvSpPr>
        <p:spPr>
          <a:xfrm>
            <a:off x="457200" y="980728"/>
            <a:ext cx="8229600" cy="5472608"/>
          </a:xfrm>
        </p:spPr>
        <p:txBody>
          <a:bodyPr>
            <a:normAutofit fontScale="85000" lnSpcReduction="20000"/>
          </a:bodyPr>
          <a:lstStyle/>
          <a:p>
            <a:r>
              <a:rPr lang="nl-NL" sz="2000" b="1" dirty="0" smtClean="0"/>
              <a:t>Hongerwinter zit in de genen  VERVOLG</a:t>
            </a:r>
          </a:p>
          <a:p>
            <a:r>
              <a:rPr lang="nl-NL" sz="2000" dirty="0" smtClean="0"/>
              <a:t>Bij mensen was tot nu toe alleen uit epidemiologisch onderzoek bekend dat voeding in de baarmoeder het risico op latere ziekten bepaalt. Een beetje tenminste, het effect is niet sterk. Bekend was al dat kinderen uit de Hongerwinter wat vaker overgewicht en hart- en vaatziekten hebben. De verminderde </a:t>
            </a:r>
            <a:r>
              <a:rPr lang="nl-NL" sz="2000" dirty="0" err="1" smtClean="0"/>
              <a:t>methylering</a:t>
            </a:r>
            <a:r>
              <a:rPr lang="nl-NL" sz="2000" dirty="0" smtClean="0"/>
              <a:t> is nu alleen gevonden bij kinderen die verwekt zijn tijdens de Hongerwinter, niet bij kinderen die later in de zwangerschap de Hongerwinter meemaakten. </a:t>
            </a:r>
            <a:br>
              <a:rPr lang="nl-NL" sz="2000" dirty="0" smtClean="0"/>
            </a:br>
            <a:r>
              <a:rPr lang="nl-NL" sz="2000" dirty="0" smtClean="0"/>
              <a:t>Bij de mens, zegt Slagboom, kun je geen experimenten doen met vroege blootstelling, zoals bij de </a:t>
            </a:r>
            <a:r>
              <a:rPr lang="nl-NL" sz="2000" dirty="0" err="1" smtClean="0"/>
              <a:t>agouti-muis</a:t>
            </a:r>
            <a:r>
              <a:rPr lang="nl-NL" sz="2000" dirty="0" smtClean="0"/>
              <a:t>. De Hongerwinter was echter een tragisch, natuurlijk experiment. Mensen die toen verwekt zijn, zijn nu 62, 63 jaar oud. Slagboom: Onze vraag was: kun je de afdruk van de voedselarme omstandigheden die ze in de baarmoeder meemaakten nog in hun genoom zien?</a:t>
            </a:r>
            <a:br>
              <a:rPr lang="nl-NL" sz="2000" dirty="0" smtClean="0"/>
            </a:br>
            <a:r>
              <a:rPr lang="nl-NL" sz="2000" dirty="0" err="1" smtClean="0"/>
              <a:t>Heijmans</a:t>
            </a:r>
            <a:r>
              <a:rPr lang="nl-NL" sz="2000" dirty="0" smtClean="0"/>
              <a:t>, die dit experiment bedacht: Moleculair epidemiologen willen al heel lang bij grotere groepen mensen de </a:t>
            </a:r>
            <a:r>
              <a:rPr lang="nl-NL" sz="2000" dirty="0" err="1" smtClean="0"/>
              <a:t>epigenetische</a:t>
            </a:r>
            <a:r>
              <a:rPr lang="nl-NL" sz="2000" dirty="0" smtClean="0"/>
              <a:t> afdrukken van gebeurtenissen aan het begin van het leven zien. Het wachten was op de combinatie van snelle onderzoekstechnieken en een mooie onderzoeksopzet.</a:t>
            </a:r>
            <a:br>
              <a:rPr lang="nl-NL" sz="2000" dirty="0" smtClean="0"/>
            </a:br>
            <a:r>
              <a:rPr lang="nl-NL" sz="2000" dirty="0" err="1" smtClean="0"/>
              <a:t>Heijmans</a:t>
            </a:r>
            <a:r>
              <a:rPr lang="nl-NL" sz="2000" dirty="0" smtClean="0"/>
              <a:t> en Slagboom kwamen in contact met Bertie </a:t>
            </a:r>
            <a:r>
              <a:rPr lang="nl-NL" sz="2000" dirty="0" err="1" smtClean="0"/>
              <a:t>Lumey</a:t>
            </a:r>
            <a:r>
              <a:rPr lang="nl-NL" sz="2000" dirty="0" smtClean="0"/>
              <a:t>, een van oorsprong Nederlandse epidemioloog die in New York aan Columbia </a:t>
            </a:r>
            <a:r>
              <a:rPr lang="nl-NL" sz="2000" dirty="0" err="1" smtClean="0"/>
              <a:t>University</a:t>
            </a:r>
            <a:r>
              <a:rPr lang="nl-NL" sz="2000" dirty="0" smtClean="0"/>
              <a:t> werkt. </a:t>
            </a:r>
            <a:r>
              <a:rPr lang="nl-NL" sz="2000" dirty="0" err="1" smtClean="0"/>
              <a:t>Lumey</a:t>
            </a:r>
            <a:r>
              <a:rPr lang="nl-NL" sz="2000" dirty="0" smtClean="0"/>
              <a:t> stelde in de jaren tachtig van de vorige eeuw de onderzoeksgroep van bijna duizend mensen samen om de invloed van de Hongerwinter te kunnen onderzoeken. </a:t>
            </a:r>
            <a:br>
              <a:rPr lang="nl-NL" sz="2000" dirty="0" smtClean="0"/>
            </a:br>
            <a:r>
              <a:rPr lang="nl-NL" sz="2000" dirty="0" smtClean="0"/>
              <a:t>Dit onderzoek was voor ons een </a:t>
            </a:r>
            <a:r>
              <a:rPr lang="nl-NL" sz="2000" dirty="0" err="1" smtClean="0"/>
              <a:t>proof</a:t>
            </a:r>
            <a:r>
              <a:rPr lang="nl-NL" sz="2000" dirty="0" smtClean="0"/>
              <a:t> of </a:t>
            </a:r>
            <a:r>
              <a:rPr lang="nl-NL" sz="2000" dirty="0" err="1" smtClean="0"/>
              <a:t>principle</a:t>
            </a:r>
            <a:r>
              <a:rPr lang="nl-NL" sz="2000" dirty="0" smtClean="0"/>
              <a:t>, zegt Slagboom. We hebben de </a:t>
            </a:r>
            <a:r>
              <a:rPr lang="nl-NL" sz="2000" dirty="0" err="1" smtClean="0"/>
              <a:t>methylering</a:t>
            </a:r>
            <a:r>
              <a:rPr lang="nl-NL" sz="2000" dirty="0" smtClean="0"/>
              <a:t> van één gen bestudeerd. Daarmee hebben we het epidemiologische principe neergezet. </a:t>
            </a:r>
            <a:br>
              <a:rPr lang="nl-NL" sz="2000" dirty="0" smtClean="0"/>
            </a:br>
            <a:r>
              <a:rPr lang="nl-NL" sz="2000" dirty="0" smtClean="0"/>
              <a:t/>
            </a:r>
            <a:br>
              <a:rPr lang="nl-NL" sz="2000" dirty="0" smtClean="0"/>
            </a:br>
            <a:endParaRPr lang="nl-NL" sz="2000" dirty="0" smtClean="0"/>
          </a:p>
          <a:p>
            <a:endParaRPr lang="nl-NL"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60648"/>
            <a:ext cx="8229600" cy="648072"/>
          </a:xfrm>
        </p:spPr>
        <p:txBody>
          <a:bodyPr>
            <a:normAutofit fontScale="90000"/>
          </a:bodyPr>
          <a:lstStyle/>
          <a:p>
            <a:r>
              <a:rPr lang="nl-NL" sz="2800" b="1" smtClean="0"/>
              <a:t/>
            </a:r>
            <a:br>
              <a:rPr lang="nl-NL" sz="2800" b="1" smtClean="0"/>
            </a:br>
            <a:r>
              <a:rPr lang="nl-NL" sz="2400" b="1" smtClean="0"/>
              <a:t>13.6.1 </a:t>
            </a:r>
            <a:r>
              <a:rPr lang="nl-NL" sz="2400" b="1" dirty="0" smtClean="0"/>
              <a:t>EPIGENETICA 5  BRON DEEL 5</a:t>
            </a:r>
            <a:r>
              <a:rPr lang="nl-NL" sz="2800" b="1" dirty="0" smtClean="0"/>
              <a:t/>
            </a:r>
            <a:br>
              <a:rPr lang="nl-NL" sz="2800" b="1" dirty="0" smtClean="0"/>
            </a:br>
            <a:endParaRPr lang="nl-NL" sz="2800" dirty="0"/>
          </a:p>
        </p:txBody>
      </p:sp>
      <p:sp>
        <p:nvSpPr>
          <p:cNvPr id="5" name="Tijdelijke aanduiding voor inhoud 4"/>
          <p:cNvSpPr>
            <a:spLocks noGrp="1"/>
          </p:cNvSpPr>
          <p:nvPr>
            <p:ph idx="1"/>
          </p:nvPr>
        </p:nvSpPr>
        <p:spPr>
          <a:xfrm>
            <a:off x="457200" y="980728"/>
            <a:ext cx="8229600" cy="5472608"/>
          </a:xfrm>
        </p:spPr>
        <p:txBody>
          <a:bodyPr>
            <a:normAutofit fontScale="85000" lnSpcReduction="10000"/>
          </a:bodyPr>
          <a:lstStyle/>
          <a:p>
            <a:r>
              <a:rPr lang="nl-NL" sz="2000" b="1" dirty="0" smtClean="0"/>
              <a:t>Hongerwinter zit in de genen  VERVOLG</a:t>
            </a:r>
          </a:p>
          <a:p>
            <a:r>
              <a:rPr lang="nl-NL" sz="2000" dirty="0" smtClean="0"/>
              <a:t>Dat gen was IGF2. Het codeert voor de insuline groeifactor 2, een groeifactor die in ieder geval ook belangrijk is voor de groei van de hele jonge foetus. Het IGF2-gen dat iedereen van zijn moeder erft, is bij iedereen ingeprent; stilgelegd door </a:t>
            </a:r>
            <a:r>
              <a:rPr lang="nl-NL" sz="2000" dirty="0" err="1" smtClean="0"/>
              <a:t>methylering</a:t>
            </a:r>
            <a:r>
              <a:rPr lang="nl-NL" sz="2000" dirty="0" smtClean="0"/>
              <a:t>. Het werkende IGF2-gen komt altijd van de vader. De Leidse onderzoekers hadden eerder gevonden dat de IGF2-methylering tot laat in het leven constant blijft. </a:t>
            </a:r>
            <a:br>
              <a:rPr lang="nl-NL" sz="2000" dirty="0" smtClean="0"/>
            </a:br>
            <a:r>
              <a:rPr lang="nl-NL" sz="2000" dirty="0" smtClean="0"/>
              <a:t>Bij de Hongerwinterkinderen die rond de conceptie een hongerende moeder hadden, is de </a:t>
            </a:r>
            <a:r>
              <a:rPr lang="nl-NL" sz="2000" dirty="0" err="1" smtClean="0"/>
              <a:t>methylering</a:t>
            </a:r>
            <a:r>
              <a:rPr lang="nl-NL" sz="2000" dirty="0" smtClean="0"/>
              <a:t> op vijf bekende </a:t>
            </a:r>
            <a:r>
              <a:rPr lang="nl-NL" sz="2000" dirty="0" err="1" smtClean="0"/>
              <a:t>methyleringsplaatsen</a:t>
            </a:r>
            <a:r>
              <a:rPr lang="nl-NL" sz="2000" dirty="0" smtClean="0"/>
              <a:t> van het IGF2-gen ruim vijf procent lager dan bij hun broers of zussen. </a:t>
            </a:r>
            <a:br>
              <a:rPr lang="nl-NL" sz="2000" dirty="0" smtClean="0"/>
            </a:br>
            <a:r>
              <a:rPr lang="nl-NL" sz="2000" dirty="0" smtClean="0"/>
              <a:t>Het lijkt een bescheiden verschil, maar het resultaat komt overeen met experimenten bij ratten die rond het zwanger worden te weinig eiwitten in hun voeding kregen. Duidelijk is dat het Hongerwinteronderzoek na dit experiment de overgang maakt van het epidemiologische naar het </a:t>
            </a:r>
            <a:r>
              <a:rPr lang="nl-NL" sz="2000" dirty="0" err="1" smtClean="0"/>
              <a:t>epidemiologisch-moleculaire</a:t>
            </a:r>
            <a:r>
              <a:rPr lang="nl-NL" sz="2000" dirty="0" smtClean="0"/>
              <a:t> tijdperk. </a:t>
            </a:r>
            <a:br>
              <a:rPr lang="nl-NL" sz="2000" dirty="0" smtClean="0"/>
            </a:br>
            <a:r>
              <a:rPr lang="nl-NL" sz="2000" dirty="0" smtClean="0"/>
              <a:t>Slagboom: Als we bij het IGF2-gen geen </a:t>
            </a:r>
            <a:r>
              <a:rPr lang="nl-NL" sz="2000" dirty="0" err="1" smtClean="0"/>
              <a:t>methyleringsverandering</a:t>
            </a:r>
            <a:r>
              <a:rPr lang="nl-NL" sz="2000" dirty="0" smtClean="0"/>
              <a:t> door voedselgebrek hadden gevonden, was het onwaarschijnlijk dat het met andere genen wel zou lukken. Maar nu is het de opening van een pijplijn die tot veel meer onderzoek leidt. We hebben nu een heel pakket genen geselecteerd waarbij de </a:t>
            </a:r>
            <a:r>
              <a:rPr lang="nl-NL" sz="2000" dirty="0" err="1" smtClean="0"/>
              <a:t>methylering</a:t>
            </a:r>
            <a:r>
              <a:rPr lang="nl-NL" sz="2000" dirty="0" smtClean="0"/>
              <a:t> mogelijk invloed heeft op het ontstaan van hart- en vaatziekten. We breiden uit naar andere onderzoeksgroepen: eeneiige tweelingen, heel oude tweelingen en te vroeg geboren kinderen bijvoorbeeld. En we kijken steeds naar moleculaire gebeurtenissen rond de conceptie en proberen die te koppelen aan ziekte en veroudering in het latere leven.</a:t>
            </a:r>
            <a:br>
              <a:rPr lang="nl-NL" sz="2000" dirty="0" smtClean="0"/>
            </a:br>
            <a:endParaRPr lang="nl-NL" sz="2000" dirty="0" smtClean="0"/>
          </a:p>
          <a:p>
            <a:endParaRPr lang="nl-NL"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2800" b="1" dirty="0" smtClean="0"/>
              <a:t>13.7. Niet-coderend </a:t>
            </a:r>
            <a:r>
              <a:rPr lang="nl-NL" sz="2800" b="1" dirty="0" smtClean="0"/>
              <a:t>DNA 1</a:t>
            </a:r>
            <a:endParaRPr lang="nl-NL" sz="2800" dirty="0"/>
          </a:p>
        </p:txBody>
      </p:sp>
      <p:sp>
        <p:nvSpPr>
          <p:cNvPr id="3" name="Tijdelijke aanduiding voor inhoud 2"/>
          <p:cNvSpPr>
            <a:spLocks noGrp="1"/>
          </p:cNvSpPr>
          <p:nvPr>
            <p:ph idx="1"/>
          </p:nvPr>
        </p:nvSpPr>
        <p:spPr>
          <a:xfrm>
            <a:off x="457200" y="908720"/>
            <a:ext cx="8229600" cy="5688632"/>
          </a:xfrm>
        </p:spPr>
        <p:txBody>
          <a:bodyPr>
            <a:normAutofit/>
          </a:bodyPr>
          <a:lstStyle/>
          <a:p>
            <a:r>
              <a:rPr lang="nl-NL" sz="2000" dirty="0" smtClean="0"/>
              <a:t>Een groot deel van het DNA (men schat bij de mens ruim 98%) codeert niet voor eiwitsynthese. Vroeger werd het '</a:t>
            </a:r>
            <a:r>
              <a:rPr lang="nl-NL" sz="2000" b="1" dirty="0" err="1" smtClean="0"/>
              <a:t>junk-DNA</a:t>
            </a:r>
            <a:r>
              <a:rPr lang="nl-NL" sz="2000" dirty="0" smtClean="0"/>
              <a:t>' genoemd, maar deze naam geeft niet het belang weer van deze enorme hoeveelheid DNA.</a:t>
            </a:r>
            <a:br>
              <a:rPr lang="nl-NL" sz="2000" dirty="0" smtClean="0"/>
            </a:br>
            <a:r>
              <a:rPr lang="nl-NL" sz="2000" dirty="0" smtClean="0"/>
              <a:t>Mogelijk gaat het hier om oude genen, die in de loop van de evolutie hun functie verloren hebben of om viraal DNA dat in ons systeem is opgenomen, maar niet actief is.</a:t>
            </a:r>
            <a:br>
              <a:rPr lang="nl-NL" sz="2000" dirty="0" smtClean="0"/>
            </a:br>
            <a:r>
              <a:rPr lang="nl-NL" sz="2000" dirty="0" smtClean="0"/>
              <a:t>Er is en wordt nog steeds veel onderzoek gedaan naar de functie van dit niet-coderend DNA. In </a:t>
            </a:r>
            <a:r>
              <a:rPr lang="nl-NL" sz="2000" dirty="0" smtClean="0">
                <a:hlinkClick r:id="rId2"/>
              </a:rPr>
              <a:t>paragraaf 8.3.2</a:t>
            </a:r>
            <a:r>
              <a:rPr lang="nl-NL" sz="2000" dirty="0" smtClean="0"/>
              <a:t> wordt hier dieper op ingegaan. Lees ook het artikel: </a:t>
            </a:r>
            <a:r>
              <a:rPr lang="nl-NL" sz="2000" dirty="0" smtClean="0">
                <a:hlinkClick r:id="rId3"/>
              </a:rPr>
              <a:t>'</a:t>
            </a:r>
            <a:r>
              <a:rPr lang="nl-NL" sz="2000" dirty="0" err="1" smtClean="0">
                <a:hlinkClick r:id="rId3"/>
              </a:rPr>
              <a:t>Junk-DNA</a:t>
            </a:r>
            <a:r>
              <a:rPr lang="nl-NL" sz="2000" dirty="0" smtClean="0">
                <a:hlinkClick r:id="rId3"/>
              </a:rPr>
              <a:t> codeert tóch'</a:t>
            </a:r>
            <a:r>
              <a:rPr lang="nl-NL" sz="2000" dirty="0" smtClean="0"/>
              <a:t>.</a:t>
            </a:r>
            <a:br>
              <a:rPr lang="nl-NL" sz="2000" dirty="0" smtClean="0"/>
            </a:br>
            <a:r>
              <a:rPr lang="nl-NL" sz="2000" dirty="0" smtClean="0"/>
              <a:t>We weten, uit de vergelijking van het muizengenoom met het menselijk genoom, dat 99% van de 30.000 genen van de muis ook te vinden is in het genoom van de mens, inclusief het gen voor het muizenstaartje. Daaruit moet je wel concluderen dat de verschillen tussen muis en mens in belangrijke mate worden bepaald door niet-coderend DNA. In elk geval speelt een deel van het niet-coderende DNA een rol bij de regulering van de genexpressie in de vroege embryonale ontwikkeling.</a:t>
            </a:r>
            <a:endParaRPr lang="nl-NL"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2800" b="1" dirty="0" smtClean="0"/>
              <a:t>13.7. Niet-coderend </a:t>
            </a:r>
            <a:r>
              <a:rPr lang="nl-NL" sz="2800" b="1" dirty="0" smtClean="0"/>
              <a:t>DNA 2</a:t>
            </a:r>
            <a:endParaRPr lang="nl-NL" sz="2800" dirty="0"/>
          </a:p>
        </p:txBody>
      </p:sp>
      <p:sp>
        <p:nvSpPr>
          <p:cNvPr id="3" name="Tijdelijke aanduiding voor inhoud 2"/>
          <p:cNvSpPr>
            <a:spLocks noGrp="1"/>
          </p:cNvSpPr>
          <p:nvPr>
            <p:ph idx="1"/>
          </p:nvPr>
        </p:nvSpPr>
        <p:spPr>
          <a:xfrm>
            <a:off x="457200" y="908720"/>
            <a:ext cx="8229600" cy="5688632"/>
          </a:xfrm>
        </p:spPr>
        <p:txBody>
          <a:bodyPr>
            <a:normAutofit/>
          </a:bodyPr>
          <a:lstStyle/>
          <a:p>
            <a:r>
              <a:rPr lang="nl-NL" sz="2000" dirty="0" smtClean="0"/>
              <a:t>In de uitleg over de werking van DNA in de voorgaande paragrafen is geen aandacht besteed aan niet-coderend DNA. Voor een begrip van het principe is dat ook niet nodig.</a:t>
            </a:r>
            <a:br>
              <a:rPr lang="nl-NL" sz="2000" dirty="0" smtClean="0"/>
            </a:br>
            <a:r>
              <a:rPr lang="nl-NL" sz="2000" dirty="0" smtClean="0"/>
              <a:t>Maar - zoals zo vaak - is ook nu de werkelijkheid ingewikkelder dan het model. Er blijken binnen een gen (dus tussen het start- en </a:t>
            </a:r>
            <a:r>
              <a:rPr lang="nl-NL" sz="2000" dirty="0" err="1" smtClean="0"/>
              <a:t>stop-codon</a:t>
            </a:r>
            <a:r>
              <a:rPr lang="nl-NL" sz="2000" dirty="0" smtClean="0"/>
              <a:t> in) stukken niet-coderend DNA te zitten, die</a:t>
            </a:r>
            <a:r>
              <a:rPr lang="nl-NL" sz="2000" b="1" dirty="0" smtClean="0"/>
              <a:t> introns</a:t>
            </a:r>
            <a:r>
              <a:rPr lang="nl-NL" sz="2000" dirty="0" smtClean="0"/>
              <a:t> genoemd worden. </a:t>
            </a:r>
            <a:endParaRPr lang="nl-NL" sz="2000" dirty="0" smtClean="0"/>
          </a:p>
          <a:p>
            <a:pPr>
              <a:buNone/>
            </a:pPr>
            <a:endParaRPr lang="nl-NL" sz="2000" dirty="0" smtClean="0"/>
          </a:p>
          <a:p>
            <a:r>
              <a:rPr lang="nl-NL" sz="2000" dirty="0" smtClean="0"/>
              <a:t>De </a:t>
            </a:r>
            <a:r>
              <a:rPr lang="nl-NL" sz="2000" dirty="0" smtClean="0"/>
              <a:t>coderende gedeelten worden </a:t>
            </a:r>
            <a:r>
              <a:rPr lang="nl-NL" sz="2000" b="1" dirty="0" err="1" smtClean="0"/>
              <a:t>exons</a:t>
            </a:r>
            <a:r>
              <a:rPr lang="nl-NL" sz="2000" dirty="0" smtClean="0"/>
              <a:t> genoemd. Zie ook </a:t>
            </a:r>
            <a:r>
              <a:rPr lang="nl-NL" sz="2000" dirty="0" smtClean="0">
                <a:hlinkClick r:id="rId2"/>
              </a:rPr>
              <a:t>paragraaf 8.2.2</a:t>
            </a:r>
            <a:r>
              <a:rPr lang="nl-NL" sz="2000" dirty="0" smtClean="0"/>
              <a:t>. </a:t>
            </a:r>
            <a:br>
              <a:rPr lang="nl-NL" sz="2000" dirty="0" smtClean="0"/>
            </a:br>
            <a:r>
              <a:rPr lang="nl-NL" sz="2000" dirty="0" smtClean="0"/>
              <a:t>Zoals in de figuur is te zien, worden de introns wel overgeschreven op </a:t>
            </a:r>
            <a:r>
              <a:rPr lang="nl-NL" sz="2000" dirty="0" err="1" smtClean="0"/>
              <a:t>mRNA</a:t>
            </a:r>
            <a:r>
              <a:rPr lang="nl-NL" sz="2000" dirty="0" smtClean="0"/>
              <a:t>. Maar vervolgens worden ze verwijderd (</a:t>
            </a:r>
            <a:r>
              <a:rPr lang="nl-NL" sz="2000" i="1" dirty="0" err="1" smtClean="0"/>
              <a:t>splicing</a:t>
            </a:r>
            <a:r>
              <a:rPr lang="nl-NL" sz="2000" dirty="0" smtClean="0"/>
              <a:t>: ‘eruit geknipt’), voordat het </a:t>
            </a:r>
            <a:r>
              <a:rPr lang="nl-NL" sz="2000" dirty="0" err="1" smtClean="0"/>
              <a:t>mRNA</a:t>
            </a:r>
            <a:r>
              <a:rPr lang="nl-NL" sz="2000" dirty="0" smtClean="0"/>
              <a:t> de kern verlaat. </a:t>
            </a:r>
            <a:endParaRPr lang="nl-NL" sz="2000" dirty="0" smtClean="0"/>
          </a:p>
          <a:p>
            <a:endParaRPr lang="nl-NL" sz="2000" dirty="0" smtClean="0"/>
          </a:p>
          <a:p>
            <a:r>
              <a:rPr lang="nl-NL" sz="2000" dirty="0" smtClean="0"/>
              <a:t>ZIE SCHEMA VOLGENDE DIA</a:t>
            </a:r>
            <a:endParaRPr lang="nl-NL"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2800" b="1" dirty="0" smtClean="0"/>
              <a:t>13.7. Niet-coderend </a:t>
            </a:r>
            <a:r>
              <a:rPr lang="nl-NL" sz="2800" b="1" dirty="0" smtClean="0"/>
              <a:t>DNA 3</a:t>
            </a:r>
            <a:endParaRPr lang="nl-NL" sz="2800" dirty="0"/>
          </a:p>
        </p:txBody>
      </p:sp>
      <p:pic>
        <p:nvPicPr>
          <p:cNvPr id="4" name="Tijdelijke aanduiding voor inhoud 3"/>
          <p:cNvPicPr>
            <a:picLocks noGrp="1"/>
          </p:cNvPicPr>
          <p:nvPr>
            <p:ph idx="1"/>
          </p:nvPr>
        </p:nvPicPr>
        <p:blipFill>
          <a:blip r:embed="rId2" cstate="print"/>
          <a:srcRect/>
          <a:stretch>
            <a:fillRect/>
          </a:stretch>
        </p:blipFill>
        <p:spPr bwMode="auto">
          <a:xfrm>
            <a:off x="1117267" y="908050"/>
            <a:ext cx="6909465" cy="56896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60648"/>
            <a:ext cx="8229600" cy="648072"/>
          </a:xfrm>
        </p:spPr>
        <p:txBody>
          <a:bodyPr>
            <a:normAutofit fontScale="90000"/>
          </a:bodyPr>
          <a:lstStyle/>
          <a:p>
            <a:r>
              <a:rPr lang="nl-NL" sz="2800" b="1" dirty="0" smtClean="0"/>
              <a:t/>
            </a:r>
            <a:br>
              <a:rPr lang="nl-NL" sz="2800" b="1" dirty="0" smtClean="0"/>
            </a:br>
            <a:r>
              <a:rPr lang="nl-NL" sz="2400" b="1" dirty="0" smtClean="0"/>
              <a:t>13.6. Genregulatie 2</a:t>
            </a:r>
            <a:br>
              <a:rPr lang="nl-NL" sz="2400" b="1" dirty="0" smtClean="0"/>
            </a:br>
            <a:r>
              <a:rPr lang="nl-NL" sz="2400" b="1" dirty="0" smtClean="0"/>
              <a:t>Uitleg volgende dia </a:t>
            </a:r>
            <a:r>
              <a:rPr lang="nl-NL" sz="2400" b="1" dirty="0" err="1" smtClean="0"/>
              <a:t>én</a:t>
            </a:r>
            <a:r>
              <a:rPr lang="nl-NL" sz="2400" b="1" dirty="0" smtClean="0"/>
              <a:t> animatie</a:t>
            </a:r>
            <a:r>
              <a:rPr lang="nl-NL" sz="2800" b="1" dirty="0" smtClean="0"/>
              <a:t/>
            </a:r>
            <a:br>
              <a:rPr lang="nl-NL" sz="2800" b="1" dirty="0" smtClean="0"/>
            </a:br>
            <a:endParaRPr lang="nl-NL" sz="2800" dirty="0"/>
          </a:p>
        </p:txBody>
      </p:sp>
      <p:pic>
        <p:nvPicPr>
          <p:cNvPr id="4" name="Tijdelijke aanduiding voor inhoud 3"/>
          <p:cNvPicPr>
            <a:picLocks noGrp="1"/>
          </p:cNvPicPr>
          <p:nvPr>
            <p:ph idx="1"/>
          </p:nvPr>
        </p:nvPicPr>
        <p:blipFill>
          <a:blip r:embed="rId2" cstate="print"/>
          <a:srcRect/>
          <a:stretch>
            <a:fillRect/>
          </a:stretch>
        </p:blipFill>
        <p:spPr bwMode="auto">
          <a:xfrm>
            <a:off x="755576" y="1196752"/>
            <a:ext cx="7560840" cy="504056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60648"/>
            <a:ext cx="8229600" cy="648072"/>
          </a:xfrm>
        </p:spPr>
        <p:txBody>
          <a:bodyPr>
            <a:normAutofit fontScale="90000"/>
          </a:bodyPr>
          <a:lstStyle/>
          <a:p>
            <a:r>
              <a:rPr lang="nl-NL" sz="2800" b="1" dirty="0" smtClean="0"/>
              <a:t/>
            </a:r>
            <a:br>
              <a:rPr lang="nl-NL" sz="2800" b="1" dirty="0" smtClean="0"/>
            </a:br>
            <a:r>
              <a:rPr lang="nl-NL" sz="2400" b="1" dirty="0" smtClean="0"/>
              <a:t>13.6. Genregulatie 3</a:t>
            </a:r>
            <a:r>
              <a:rPr lang="nl-NL" sz="2800" b="1" dirty="0" smtClean="0"/>
              <a:t/>
            </a:r>
            <a:br>
              <a:rPr lang="nl-NL" sz="2800" b="1" dirty="0" smtClean="0"/>
            </a:br>
            <a:endParaRPr lang="nl-NL" sz="2800" dirty="0"/>
          </a:p>
        </p:txBody>
      </p:sp>
      <p:sp>
        <p:nvSpPr>
          <p:cNvPr id="5" name="Tijdelijke aanduiding voor inhoud 4"/>
          <p:cNvSpPr>
            <a:spLocks noGrp="1"/>
          </p:cNvSpPr>
          <p:nvPr>
            <p:ph idx="1"/>
          </p:nvPr>
        </p:nvSpPr>
        <p:spPr>
          <a:xfrm>
            <a:off x="457200" y="980728"/>
            <a:ext cx="8229600" cy="5472608"/>
          </a:xfrm>
        </p:spPr>
        <p:txBody>
          <a:bodyPr>
            <a:normAutofit/>
          </a:bodyPr>
          <a:lstStyle/>
          <a:p>
            <a:r>
              <a:rPr lang="nl-NL" sz="2000" dirty="0" smtClean="0"/>
              <a:t>Je kunt je voorstellen dat een cel niet eindeloos een bepaald enzym kan blijven vormen, er moet een rem op staan. Het gevaar dreigt anders dat bepaalde stofwisselingsprocessen op hol slaan. Er moet dus negatieve terugkoppeling plaatsvinden. Dat gebeurt ook: de enzymvorming wordt onder controle gehouden door </a:t>
            </a:r>
            <a:r>
              <a:rPr lang="nl-NL" sz="2000" b="1" dirty="0" smtClean="0"/>
              <a:t>regulatorgenen</a:t>
            </a:r>
            <a:r>
              <a:rPr lang="nl-NL" sz="2000" dirty="0" smtClean="0"/>
              <a:t>. Elk enzym heeft zijn eigen </a:t>
            </a:r>
            <a:r>
              <a:rPr lang="nl-NL" sz="2000" dirty="0" err="1" smtClean="0"/>
              <a:t>regulatorgen</a:t>
            </a:r>
            <a:r>
              <a:rPr lang="nl-NL" sz="2000" dirty="0" smtClean="0"/>
              <a:t>. Zo'n </a:t>
            </a:r>
            <a:r>
              <a:rPr lang="nl-NL" sz="2000" dirty="0" err="1" smtClean="0"/>
              <a:t>regulatorgen</a:t>
            </a:r>
            <a:r>
              <a:rPr lang="nl-NL" sz="2000" dirty="0" smtClean="0"/>
              <a:t> activeert (via een eiwit) een ander gen, een </a:t>
            </a:r>
            <a:r>
              <a:rPr lang="nl-NL" sz="2000" dirty="0" err="1" smtClean="0"/>
              <a:t>repressorgen</a:t>
            </a:r>
            <a:r>
              <a:rPr lang="nl-NL" sz="2000" dirty="0" smtClean="0"/>
              <a:t>, die codeert voor een </a:t>
            </a:r>
            <a:r>
              <a:rPr lang="nl-NL" sz="2000" b="1" dirty="0" err="1" smtClean="0"/>
              <a:t>repressor</a:t>
            </a:r>
            <a:r>
              <a:rPr lang="nl-NL" sz="2000" dirty="0" smtClean="0"/>
              <a:t>. Dat is een eiwit die de aanmaak van het betreffende enzym stopzet door een derde gen - het </a:t>
            </a:r>
            <a:r>
              <a:rPr lang="nl-NL" sz="2000" b="1" dirty="0" err="1" smtClean="0"/>
              <a:t>operatorgen</a:t>
            </a:r>
            <a:r>
              <a:rPr lang="nl-NL" sz="2000" dirty="0" smtClean="0"/>
              <a:t> - te remmen. Is er daarentegen te weinig van een bepaald enzym (de cel krijgt dan een overmaat aan substraat aangeboden), dan wordt de </a:t>
            </a:r>
            <a:r>
              <a:rPr lang="nl-NL" sz="2000" dirty="0" err="1" smtClean="0"/>
              <a:t>repressor</a:t>
            </a:r>
            <a:r>
              <a:rPr lang="nl-NL" sz="2000" dirty="0" smtClean="0"/>
              <a:t> inactief gemaakt en kan operator de aanmaak stimuleren. </a:t>
            </a:r>
          </a:p>
          <a:p>
            <a:r>
              <a:rPr lang="nl-NL" sz="2000" dirty="0" smtClean="0"/>
              <a:t>Zie ook </a:t>
            </a:r>
            <a:r>
              <a:rPr lang="nl-NL" sz="2000" dirty="0" err="1" smtClean="0">
                <a:hlinkClick r:id="rId2"/>
              </a:rPr>
              <a:t>allesoverdna.nl</a:t>
            </a:r>
            <a:r>
              <a:rPr lang="nl-NL" sz="2000" dirty="0" smtClean="0">
                <a:hlinkClick r:id="rId2"/>
              </a:rPr>
              <a:t>/woordenboek/</a:t>
            </a:r>
            <a:r>
              <a:rPr lang="nl-NL" sz="2000" dirty="0" err="1" smtClean="0">
                <a:hlinkClick r:id="rId2"/>
              </a:rPr>
              <a:t>structuurgen.html</a:t>
            </a:r>
            <a:endParaRPr lang="nl-NL" sz="2000" dirty="0" smtClean="0"/>
          </a:p>
          <a:p>
            <a:r>
              <a:rPr lang="nl-NL" sz="2000" dirty="0" smtClean="0"/>
              <a:t/>
            </a:r>
            <a:br>
              <a:rPr lang="nl-NL" sz="2000" dirty="0" smtClean="0"/>
            </a:br>
            <a:endParaRPr lang="nl-NL"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60648"/>
            <a:ext cx="8229600" cy="648072"/>
          </a:xfrm>
        </p:spPr>
        <p:txBody>
          <a:bodyPr>
            <a:normAutofit fontScale="90000"/>
          </a:bodyPr>
          <a:lstStyle/>
          <a:p>
            <a:r>
              <a:rPr lang="nl-NL" sz="2800" b="1" dirty="0" smtClean="0"/>
              <a:t/>
            </a:r>
            <a:br>
              <a:rPr lang="nl-NL" sz="2800" b="1" dirty="0" smtClean="0"/>
            </a:br>
            <a:r>
              <a:rPr lang="nl-NL" sz="2400" b="1" dirty="0" smtClean="0"/>
              <a:t>13.6. Genregulatie 4</a:t>
            </a:r>
            <a:r>
              <a:rPr lang="nl-NL" sz="2800" b="1" dirty="0" smtClean="0"/>
              <a:t/>
            </a:r>
            <a:br>
              <a:rPr lang="nl-NL" sz="2800" b="1" dirty="0" smtClean="0"/>
            </a:br>
            <a:endParaRPr lang="nl-NL" sz="2800" dirty="0"/>
          </a:p>
        </p:txBody>
      </p:sp>
      <p:sp>
        <p:nvSpPr>
          <p:cNvPr id="5" name="Tijdelijke aanduiding voor inhoud 4"/>
          <p:cNvSpPr>
            <a:spLocks noGrp="1"/>
          </p:cNvSpPr>
          <p:nvPr>
            <p:ph idx="1"/>
          </p:nvPr>
        </p:nvSpPr>
        <p:spPr>
          <a:xfrm>
            <a:off x="457200" y="980728"/>
            <a:ext cx="8229600" cy="5472608"/>
          </a:xfrm>
        </p:spPr>
        <p:txBody>
          <a:bodyPr>
            <a:normAutofit/>
          </a:bodyPr>
          <a:lstStyle/>
          <a:p>
            <a:r>
              <a:rPr lang="nl-NL" sz="2000" dirty="0" smtClean="0"/>
              <a:t>De genregulatie in eukaryote cellen is ook uiterst ingewikkeld met een groot aantal speciale eiwitten (en dus ook genen), maar het principe van stoffen die het proces blokkeren en andere die nodig zijn om het te starten, is hetzelfde. </a:t>
            </a:r>
          </a:p>
          <a:p>
            <a:r>
              <a:rPr lang="nl-NL" sz="2000" dirty="0" smtClean="0"/>
              <a:t>Met name in het kader van kankeronderzoek heeft men het proces nu voor een groot deel weten te ontrafelen, doordat de genregulatie juist bij tumorcellen vaak ontspoord is. </a:t>
            </a:r>
          </a:p>
          <a:p>
            <a:r>
              <a:rPr lang="nl-NL" sz="2000" dirty="0" smtClean="0"/>
              <a:t>Bij Eukaryoten spelen meer regeleiwitten een rol dan bij bacteriën. De eiwitten die elkaar in het terugkoppelingsschema opvolgen, moeten op de een of andere manier contact met elkaar maken. Dit onderlinge 'communiceren' is ook aangetoond: de eiwitten vormen onderling allerlei complexen</a:t>
            </a:r>
            <a:endParaRPr lang="nl-NL"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60648"/>
            <a:ext cx="8229600" cy="648072"/>
          </a:xfrm>
        </p:spPr>
        <p:txBody>
          <a:bodyPr>
            <a:normAutofit fontScale="90000"/>
          </a:bodyPr>
          <a:lstStyle/>
          <a:p>
            <a:r>
              <a:rPr lang="nl-NL" sz="2800" b="1" dirty="0" smtClean="0"/>
              <a:t/>
            </a:r>
            <a:br>
              <a:rPr lang="nl-NL" sz="2800" b="1" dirty="0" smtClean="0"/>
            </a:br>
            <a:r>
              <a:rPr lang="nl-NL" sz="2400" b="1" dirty="0" smtClean="0"/>
              <a:t>13.6. Genregulatie 5</a:t>
            </a:r>
            <a:r>
              <a:rPr lang="nl-NL" sz="2800" b="1" dirty="0" smtClean="0"/>
              <a:t/>
            </a:r>
            <a:br>
              <a:rPr lang="nl-NL" sz="2800" b="1" dirty="0" smtClean="0"/>
            </a:br>
            <a:endParaRPr lang="nl-NL" sz="2800" dirty="0"/>
          </a:p>
        </p:txBody>
      </p:sp>
      <p:sp>
        <p:nvSpPr>
          <p:cNvPr id="5" name="Tijdelijke aanduiding voor inhoud 4"/>
          <p:cNvSpPr>
            <a:spLocks noGrp="1"/>
          </p:cNvSpPr>
          <p:nvPr>
            <p:ph idx="1"/>
          </p:nvPr>
        </p:nvSpPr>
        <p:spPr>
          <a:xfrm>
            <a:off x="457200" y="980728"/>
            <a:ext cx="8229600" cy="5472608"/>
          </a:xfrm>
        </p:spPr>
        <p:txBody>
          <a:bodyPr>
            <a:normAutofit/>
          </a:bodyPr>
          <a:lstStyle/>
          <a:p>
            <a:r>
              <a:rPr lang="nl-NL" sz="2000" dirty="0" smtClean="0"/>
              <a:t>Er zijn genen die in alle soorten onderzochte dieren dezelfde regulerende werking hebben; </a:t>
            </a:r>
          </a:p>
          <a:p>
            <a:r>
              <a:rPr lang="nl-NL" sz="2000" dirty="0" smtClean="0"/>
              <a:t>Vooral genen die een rol spelen in de embryonale ontwikkeling behoren hiertoe. </a:t>
            </a:r>
          </a:p>
          <a:p>
            <a:r>
              <a:rPr lang="nl-NL" sz="2000" dirty="0" smtClean="0"/>
              <a:t>Zo bestaat er een gen ('</a:t>
            </a:r>
            <a:r>
              <a:rPr lang="nl-NL" sz="2000" dirty="0" err="1" smtClean="0"/>
              <a:t>eyeless</a:t>
            </a:r>
            <a:r>
              <a:rPr lang="nl-NL" sz="2000" dirty="0" smtClean="0"/>
              <a:t>' geheten, omdat bij het ontbreken van dit gen een fruitvliegje zonder ogen ontstaat) dat zowel bij muizen als bij bananenvliegjes voor het ontstaan van extra ogen zorgt als men het in de bevruchte eicel extra toevoegt - een opmerkelijk feit als je bedenkt dat de ogen van insecten en zoogdieren toch heel verschillend zijn.</a:t>
            </a:r>
            <a:endParaRPr lang="nl-NL"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60648"/>
            <a:ext cx="8229600" cy="648072"/>
          </a:xfrm>
        </p:spPr>
        <p:txBody>
          <a:bodyPr>
            <a:normAutofit fontScale="90000"/>
          </a:bodyPr>
          <a:lstStyle/>
          <a:p>
            <a:r>
              <a:rPr lang="nl-NL" sz="2800" b="1" dirty="0" smtClean="0"/>
              <a:t/>
            </a:r>
            <a:br>
              <a:rPr lang="nl-NL" sz="2800" b="1" dirty="0" smtClean="0"/>
            </a:br>
            <a:r>
              <a:rPr lang="nl-NL" sz="2400" b="1" dirty="0" smtClean="0"/>
              <a:t>13.7  EPIGENETICA 1</a:t>
            </a:r>
            <a:r>
              <a:rPr lang="nl-NL" sz="2800" b="1" dirty="0" smtClean="0"/>
              <a:t/>
            </a:r>
            <a:br>
              <a:rPr lang="nl-NL" sz="2800" b="1" dirty="0" smtClean="0"/>
            </a:br>
            <a:endParaRPr lang="nl-NL" sz="2800" dirty="0"/>
          </a:p>
        </p:txBody>
      </p:sp>
      <p:sp>
        <p:nvSpPr>
          <p:cNvPr id="5" name="Tijdelijke aanduiding voor inhoud 4"/>
          <p:cNvSpPr>
            <a:spLocks noGrp="1"/>
          </p:cNvSpPr>
          <p:nvPr>
            <p:ph idx="1"/>
          </p:nvPr>
        </p:nvSpPr>
        <p:spPr>
          <a:xfrm>
            <a:off x="457200" y="980728"/>
            <a:ext cx="8229600" cy="5472608"/>
          </a:xfrm>
        </p:spPr>
        <p:txBody>
          <a:bodyPr>
            <a:normAutofit fontScale="77500" lnSpcReduction="20000"/>
          </a:bodyPr>
          <a:lstStyle/>
          <a:p>
            <a:pPr fontAlgn="t"/>
            <a:r>
              <a:rPr lang="nl-NL" dirty="0" smtClean="0"/>
              <a:t>We weten al lang dat de 20.000 tot 30.000 genen die in de celkern liggen opgeslagen niet in elke cel tot uiting komen: haren groeien alleen op de huid en dan nog niet eens overal, bepaalde cellen produceren </a:t>
            </a:r>
            <a:r>
              <a:rPr lang="nl-NL" dirty="0" err="1" smtClean="0"/>
              <a:t>amylase</a:t>
            </a:r>
            <a:r>
              <a:rPr lang="nl-NL" dirty="0" smtClean="0"/>
              <a:t>, maar de meeste niet. Het gen voor oogkleur is alleen actief in de cellen van de iris van de ogen. </a:t>
            </a:r>
            <a:br>
              <a:rPr lang="nl-NL" dirty="0" smtClean="0"/>
            </a:br>
            <a:r>
              <a:rPr lang="nl-NL" dirty="0" smtClean="0"/>
              <a:t>Als een cel eenmaal volwassen is in een orgaan, worden de genen, die geen rol spelen, geblokkeerd. Deze vorm van blokkeren wordt door - andere - genen geregeld. Alleen in uitzonderingsgevallen is deblokkeren mogelijk. Deze vorm van genregulatie is besproken in </a:t>
            </a:r>
            <a:r>
              <a:rPr lang="nl-NL" dirty="0" smtClean="0">
                <a:hlinkClick r:id="rId2"/>
              </a:rPr>
              <a:t>paragraaf 13.6</a:t>
            </a:r>
            <a:r>
              <a:rPr lang="nl-NL" dirty="0" smtClean="0"/>
              <a:t>.</a:t>
            </a:r>
            <a:br>
              <a:rPr lang="nl-NL" dirty="0" smtClean="0"/>
            </a:br>
            <a:r>
              <a:rPr lang="nl-NL" dirty="0" smtClean="0"/>
              <a:t>Dat er ook milieufactoren zijn die genen kunnen beïnvloeden in hun activiteit, weten we sinds ongeveer tien jaar.</a:t>
            </a:r>
          </a:p>
          <a:p>
            <a:pPr fontAlgn="t"/>
            <a:r>
              <a:rPr lang="nl-NL" dirty="0" smtClean="0"/>
              <a:t>In het hoofdstuk ´Moleculaire genetica´ wordt gedetailleerd ingegaan op </a:t>
            </a:r>
            <a:r>
              <a:rPr lang="nl-NL" dirty="0" err="1" smtClean="0"/>
              <a:t>epigenetische</a:t>
            </a:r>
            <a:r>
              <a:rPr lang="nl-NL" dirty="0" smtClean="0"/>
              <a:t> processen (zie </a:t>
            </a:r>
            <a:r>
              <a:rPr lang="nl-NL" dirty="0" smtClean="0">
                <a:hlinkClick r:id="rId3"/>
              </a:rPr>
              <a:t>paragraaf 8.2.3</a:t>
            </a:r>
            <a:r>
              <a:rPr lang="nl-NL" dirty="0" smtClean="0"/>
              <a:t>).</a:t>
            </a:r>
          </a:p>
          <a:p>
            <a:r>
              <a:rPr lang="nl-NL" dirty="0" smtClean="0"/>
              <a:t>ZEER GOED DE LINKS DOORNEMEN:  EXAMENNIVEAU</a:t>
            </a:r>
            <a:endParaRPr lang="nl-NL"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60648"/>
            <a:ext cx="8229600" cy="648072"/>
          </a:xfrm>
        </p:spPr>
        <p:txBody>
          <a:bodyPr>
            <a:normAutofit fontScale="90000"/>
          </a:bodyPr>
          <a:lstStyle/>
          <a:p>
            <a:r>
              <a:rPr lang="nl-NL" sz="2800" b="1" dirty="0" smtClean="0"/>
              <a:t/>
            </a:r>
            <a:br>
              <a:rPr lang="nl-NL" sz="2800" b="1" dirty="0" smtClean="0"/>
            </a:br>
            <a:r>
              <a:rPr lang="nl-NL" sz="2800" b="1" dirty="0" smtClean="0"/>
              <a:t>13.7  EPIGENETICA 2</a:t>
            </a:r>
            <a:br>
              <a:rPr lang="nl-NL" sz="2800" b="1" dirty="0" smtClean="0"/>
            </a:br>
            <a:endParaRPr lang="nl-NL" sz="2800" dirty="0"/>
          </a:p>
        </p:txBody>
      </p:sp>
      <p:sp>
        <p:nvSpPr>
          <p:cNvPr id="6" name="Tijdelijke aanduiding voor inhoud 5"/>
          <p:cNvSpPr>
            <a:spLocks noGrp="1"/>
          </p:cNvSpPr>
          <p:nvPr>
            <p:ph idx="1"/>
          </p:nvPr>
        </p:nvSpPr>
        <p:spPr>
          <a:xfrm>
            <a:off x="457200" y="980728"/>
            <a:ext cx="8229600" cy="5472608"/>
          </a:xfrm>
        </p:spPr>
        <p:txBody>
          <a:bodyPr>
            <a:normAutofit/>
          </a:bodyPr>
          <a:lstStyle/>
          <a:p>
            <a:r>
              <a:rPr lang="nl-NL" sz="2800" b="1" i="1" dirty="0" smtClean="0"/>
              <a:t>Het 'aanzetten' van genen.</a:t>
            </a:r>
          </a:p>
          <a:p>
            <a:pPr>
              <a:buNone/>
            </a:pPr>
            <a:r>
              <a:rPr lang="nl-NL" sz="2000" dirty="0" smtClean="0"/>
              <a:t/>
            </a:r>
            <a:br>
              <a:rPr lang="nl-NL" sz="2000" dirty="0" smtClean="0"/>
            </a:br>
            <a:r>
              <a:rPr lang="nl-NL" sz="2000" dirty="0" smtClean="0"/>
              <a:t>DNA-moleculen in de celkern zijn erg lang. Ze zitten </a:t>
            </a:r>
            <a:r>
              <a:rPr lang="nl-NL" sz="2000" dirty="0" err="1" smtClean="0"/>
              <a:t>gespiraliseerd</a:t>
            </a:r>
            <a:r>
              <a:rPr lang="nl-NL" sz="2000" dirty="0" smtClean="0"/>
              <a:t> in de kern, omdat het anders niet past. Het </a:t>
            </a:r>
            <a:r>
              <a:rPr lang="nl-NL" sz="2000" dirty="0" err="1" smtClean="0"/>
              <a:t>spiraliseren</a:t>
            </a:r>
            <a:r>
              <a:rPr lang="nl-NL" sz="2000" dirty="0" smtClean="0"/>
              <a:t> gebeurt rondom eiwitten, die </a:t>
            </a:r>
            <a:r>
              <a:rPr lang="nl-NL" sz="2000" b="1" dirty="0" err="1" smtClean="0"/>
              <a:t>histonen</a:t>
            </a:r>
            <a:r>
              <a:rPr lang="nl-NL" sz="2000" dirty="0" smtClean="0"/>
              <a:t> genoemd worden. Je kunt </a:t>
            </a:r>
            <a:r>
              <a:rPr lang="nl-NL" sz="2000" dirty="0" err="1" smtClean="0"/>
              <a:t>histonen</a:t>
            </a:r>
            <a:r>
              <a:rPr lang="nl-NL" sz="2000" dirty="0" smtClean="0"/>
              <a:t> zien als een soort klosjes waarop je garen wikkelt. Een aantal klosjes samen vormt een </a:t>
            </a:r>
            <a:r>
              <a:rPr lang="nl-NL" sz="2000" b="1" dirty="0" err="1" smtClean="0"/>
              <a:t>nucleosoom</a:t>
            </a:r>
            <a:r>
              <a:rPr lang="nl-NL" sz="2000" dirty="0" smtClean="0"/>
              <a:t>, daarin zitten 146 basenparen. Bekijk ook </a:t>
            </a:r>
            <a:r>
              <a:rPr lang="nl-NL" sz="2000" dirty="0" smtClean="0">
                <a:hlinkClick r:id="rId2"/>
              </a:rPr>
              <a:t>deze animatie</a:t>
            </a:r>
            <a:r>
              <a:rPr lang="nl-NL" sz="2000" dirty="0" smtClean="0"/>
              <a:t>. </a:t>
            </a:r>
            <a:br>
              <a:rPr lang="nl-NL" sz="2000" dirty="0" smtClean="0"/>
            </a:br>
            <a:r>
              <a:rPr lang="nl-NL" sz="2000" dirty="0" smtClean="0"/>
              <a:t>Het opgerolde DNA binnenin de kluwentjes zijn niet of nauwelijks bereikbaar voor enzymen. De code in die </a:t>
            </a:r>
            <a:r>
              <a:rPr lang="nl-NL" sz="2000" dirty="0" err="1" smtClean="0"/>
              <a:t>DNA-gedeelten</a:t>
            </a:r>
            <a:r>
              <a:rPr lang="nl-NL" sz="2000" dirty="0" smtClean="0"/>
              <a:t> is dan ook niet af te lezen.</a:t>
            </a:r>
            <a:br>
              <a:rPr lang="nl-NL" sz="2000" dirty="0" smtClean="0"/>
            </a:br>
            <a:r>
              <a:rPr lang="nl-NL" sz="2000" dirty="0" smtClean="0"/>
              <a:t>De </a:t>
            </a:r>
            <a:r>
              <a:rPr lang="nl-NL" sz="2000" dirty="0" err="1" smtClean="0"/>
              <a:t>nucleosomen</a:t>
            </a:r>
            <a:r>
              <a:rPr lang="nl-NL" sz="2000" dirty="0" smtClean="0"/>
              <a:t> hebben een soort eiwitstaarten die naar buiten steken. Als er </a:t>
            </a:r>
            <a:r>
              <a:rPr lang="nl-NL" sz="2000" dirty="0" err="1" smtClean="0"/>
              <a:t>acetylgroepen</a:t>
            </a:r>
            <a:r>
              <a:rPr lang="nl-NL" sz="2000" dirty="0" smtClean="0"/>
              <a:t> aan deze staarten hechten (aan de </a:t>
            </a:r>
            <a:r>
              <a:rPr lang="nl-NL" sz="2000" dirty="0" err="1" smtClean="0"/>
              <a:t>aminogroep</a:t>
            </a:r>
            <a:r>
              <a:rPr lang="nl-NL" sz="2000" dirty="0" smtClean="0"/>
              <a:t> van het aminozuur dat aan het uiteinde zit), worden de </a:t>
            </a:r>
            <a:r>
              <a:rPr lang="nl-NL" sz="2000" dirty="0" err="1" smtClean="0"/>
              <a:t>nucleosomen</a:t>
            </a:r>
            <a:r>
              <a:rPr lang="nl-NL" sz="2000" dirty="0" smtClean="0"/>
              <a:t> instabiel, zodat het DNA dat er omheen zit zich kan gaan ontrollen. Dat betekent dus dat het gen (DNA) voor dat eiwit is 'aangezet'.</a:t>
            </a:r>
            <a:endParaRPr lang="nl-NL"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60648"/>
            <a:ext cx="8229600" cy="648072"/>
          </a:xfrm>
        </p:spPr>
        <p:txBody>
          <a:bodyPr>
            <a:normAutofit fontScale="90000"/>
          </a:bodyPr>
          <a:lstStyle/>
          <a:p>
            <a:r>
              <a:rPr lang="nl-NL" sz="2800" b="1" dirty="0" smtClean="0"/>
              <a:t/>
            </a:r>
            <a:br>
              <a:rPr lang="nl-NL" sz="2800" b="1" dirty="0" smtClean="0"/>
            </a:br>
            <a:r>
              <a:rPr lang="nl-NL" sz="2800" b="1" dirty="0" smtClean="0"/>
              <a:t>13.7 EPIGENETICA 3</a:t>
            </a:r>
            <a:br>
              <a:rPr lang="nl-NL" sz="2800" b="1" dirty="0" smtClean="0"/>
            </a:br>
            <a:endParaRPr lang="nl-NL" sz="2800" dirty="0"/>
          </a:p>
        </p:txBody>
      </p:sp>
      <p:sp>
        <p:nvSpPr>
          <p:cNvPr id="5" name="Tijdelijke aanduiding voor inhoud 4"/>
          <p:cNvSpPr>
            <a:spLocks noGrp="1"/>
          </p:cNvSpPr>
          <p:nvPr>
            <p:ph idx="1"/>
          </p:nvPr>
        </p:nvSpPr>
        <p:spPr>
          <a:xfrm>
            <a:off x="457200" y="980728"/>
            <a:ext cx="8229600" cy="5472608"/>
          </a:xfrm>
        </p:spPr>
        <p:txBody>
          <a:bodyPr>
            <a:normAutofit/>
          </a:bodyPr>
          <a:lstStyle/>
          <a:p>
            <a:r>
              <a:rPr lang="nl-NL" sz="2800" b="1" i="1" dirty="0" smtClean="0"/>
              <a:t>Het 'uitzetten' van genen. </a:t>
            </a:r>
          </a:p>
          <a:p>
            <a:pPr>
              <a:buNone/>
            </a:pPr>
            <a:r>
              <a:rPr lang="nl-NL" sz="2000" dirty="0" smtClean="0"/>
              <a:t/>
            </a:r>
            <a:br>
              <a:rPr lang="nl-NL" sz="2000" dirty="0" smtClean="0"/>
            </a:br>
            <a:r>
              <a:rPr lang="nl-NL" sz="2000" dirty="0" smtClean="0"/>
              <a:t>Als op de een of andere manier methylgroepen bij de celkern komen, kunnen ook methylgroepen zich hechten aan DNA. Dit heet </a:t>
            </a:r>
            <a:r>
              <a:rPr lang="nl-NL" sz="2000" b="1" dirty="0" err="1" smtClean="0"/>
              <a:t>methylering</a:t>
            </a:r>
            <a:r>
              <a:rPr lang="nl-NL" sz="2000" dirty="0" smtClean="0"/>
              <a:t>. Het blijkt dat deze groepen zich niet aan de </a:t>
            </a:r>
            <a:r>
              <a:rPr lang="nl-NL" sz="2000" dirty="0" err="1" smtClean="0"/>
              <a:t>histon-eiwitten</a:t>
            </a:r>
            <a:r>
              <a:rPr lang="nl-NL" sz="2000" dirty="0" smtClean="0"/>
              <a:t> hechten, maar aan </a:t>
            </a:r>
            <a:r>
              <a:rPr lang="nl-NL" sz="2000" dirty="0" err="1" smtClean="0"/>
              <a:t>cytosine</a:t>
            </a:r>
            <a:r>
              <a:rPr lang="nl-NL" sz="2000" dirty="0" smtClean="0"/>
              <a:t>. Als het DNA afgelezen wordt, blijkt dat niet te lukken: de naar buiten stekende methylgroepen zorgen voor een structuurverandering die het aflezen onmogelijk maakt. </a:t>
            </a:r>
          </a:p>
          <a:p>
            <a:pPr>
              <a:buNone/>
            </a:pPr>
            <a:r>
              <a:rPr lang="nl-NL" sz="2000" dirty="0" smtClean="0"/>
              <a:t>	Op deze manier wordt het gen dus uitgezet. </a:t>
            </a:r>
          </a:p>
          <a:p>
            <a:pPr>
              <a:buNone/>
            </a:pPr>
            <a:r>
              <a:rPr lang="nl-NL" sz="2000" dirty="0" smtClean="0"/>
              <a:t>	Bekijk het ook op de deze </a:t>
            </a:r>
            <a:r>
              <a:rPr lang="nl-NL" sz="2000" dirty="0" err="1" smtClean="0">
                <a:hlinkClick r:id="rId2"/>
              </a:rPr>
              <a:t>epigenetica-site</a:t>
            </a:r>
            <a:r>
              <a:rPr lang="nl-NL" sz="2000" dirty="0" smtClean="0"/>
              <a:t>.</a:t>
            </a:r>
            <a:br>
              <a:rPr lang="nl-NL" sz="2000" dirty="0" smtClean="0"/>
            </a:br>
            <a:endParaRPr lang="nl-NL"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60648"/>
            <a:ext cx="8229600" cy="648072"/>
          </a:xfrm>
        </p:spPr>
        <p:txBody>
          <a:bodyPr>
            <a:normAutofit fontScale="90000"/>
          </a:bodyPr>
          <a:lstStyle/>
          <a:p>
            <a:r>
              <a:rPr lang="nl-NL" sz="2800" b="1" dirty="0" smtClean="0"/>
              <a:t/>
            </a:r>
            <a:br>
              <a:rPr lang="nl-NL" sz="2800" b="1" dirty="0" smtClean="0"/>
            </a:br>
            <a:r>
              <a:rPr lang="nl-NL" sz="2400" b="1" dirty="0" smtClean="0"/>
              <a:t>13.6.1 EPIGENETICA 4</a:t>
            </a:r>
            <a:r>
              <a:rPr lang="nl-NL" sz="2800" b="1" dirty="0" smtClean="0"/>
              <a:t/>
            </a:r>
            <a:br>
              <a:rPr lang="nl-NL" sz="2800" b="1" dirty="0" smtClean="0"/>
            </a:br>
            <a:endParaRPr lang="nl-NL" sz="2800" dirty="0"/>
          </a:p>
        </p:txBody>
      </p:sp>
      <p:sp>
        <p:nvSpPr>
          <p:cNvPr id="5" name="Tijdelijke aanduiding voor inhoud 4"/>
          <p:cNvSpPr>
            <a:spLocks noGrp="1"/>
          </p:cNvSpPr>
          <p:nvPr>
            <p:ph idx="1"/>
          </p:nvPr>
        </p:nvSpPr>
        <p:spPr>
          <a:xfrm>
            <a:off x="457200" y="980728"/>
            <a:ext cx="8229600" cy="5472608"/>
          </a:xfrm>
        </p:spPr>
        <p:txBody>
          <a:bodyPr>
            <a:normAutofit/>
          </a:bodyPr>
          <a:lstStyle/>
          <a:p>
            <a:r>
              <a:rPr lang="nl-NL" sz="2000" i="1" dirty="0" smtClean="0"/>
              <a:t>Enkele voorbeelden</a:t>
            </a:r>
            <a:r>
              <a:rPr lang="nl-NL" sz="2000" dirty="0" smtClean="0"/>
              <a:t/>
            </a:r>
            <a:br>
              <a:rPr lang="nl-NL" sz="2000" dirty="0" smtClean="0"/>
            </a:br>
            <a:r>
              <a:rPr lang="nl-NL" sz="2000" dirty="0" smtClean="0"/>
              <a:t>Er zijn voorbeelden van eeneiige tweelingen waarbij de ene helft gezond is en de andere een ziekte heeft, die veroorzaakt is doordat een bepaald gen door verminderde </a:t>
            </a:r>
            <a:r>
              <a:rPr lang="nl-NL" sz="2000" dirty="0" err="1" smtClean="0"/>
              <a:t>methylering</a:t>
            </a:r>
            <a:r>
              <a:rPr lang="nl-NL" sz="2000" dirty="0" smtClean="0"/>
              <a:t> niet uitgezet is. </a:t>
            </a:r>
            <a:br>
              <a:rPr lang="nl-NL" sz="2000" dirty="0" smtClean="0"/>
            </a:br>
            <a:r>
              <a:rPr lang="nl-NL" sz="2000" dirty="0" err="1" smtClean="0"/>
              <a:t>Methylering</a:t>
            </a:r>
            <a:r>
              <a:rPr lang="nl-NL" sz="2000" dirty="0" smtClean="0"/>
              <a:t> maakt bij vele soorten één van de twee X-chromosomen inactief. Het berust op toeval welke van de twee X-chromosomen - dat van vaders kant of dat van moeders kant - geïnactiveerd wordt. Bij katten ligt een deel van de </a:t>
            </a:r>
            <a:r>
              <a:rPr lang="nl-NL" sz="2000" dirty="0" err="1" smtClean="0"/>
              <a:t>vachtkleur-genen</a:t>
            </a:r>
            <a:r>
              <a:rPr lang="nl-NL" sz="2000" dirty="0" smtClean="0"/>
              <a:t> op het X-chromosoom. Een vrouwtjeskat kan een mozaïek hebben van cellen die voor de ene of de andere vachtkleur coderen; het dier wordt dan bont.</a:t>
            </a:r>
            <a:br>
              <a:rPr lang="nl-NL" sz="2000" dirty="0" smtClean="0"/>
            </a:br>
            <a:r>
              <a:rPr lang="nl-NL" sz="2000" dirty="0" smtClean="0"/>
              <a:t>Onderzoek heeft laten zien dat bij moeders, die zwanger werden tijdens de </a:t>
            </a:r>
            <a:r>
              <a:rPr lang="nl-NL" sz="2000" dirty="0" err="1" smtClean="0"/>
              <a:t>hongerwinter</a:t>
            </a:r>
            <a:r>
              <a:rPr lang="nl-NL" sz="2000" dirty="0" smtClean="0"/>
              <a:t>, bepaalde genen in de eicel verminderd </a:t>
            </a:r>
            <a:r>
              <a:rPr lang="nl-NL" sz="2000" dirty="0" err="1" smtClean="0"/>
              <a:t>gemethyleerd</a:t>
            </a:r>
            <a:r>
              <a:rPr lang="nl-NL" sz="2000" dirty="0" smtClean="0"/>
              <a:t> waren. De kinderen die zich na bevruchting uit deze eicellen ontwikkelden, kregen op latere leeftijd meer last van overgewicht en suikerziekte. In de bron OP DE VOLGENDE DIA lees je er meer over.</a:t>
            </a:r>
            <a:endParaRPr lang="nl-NL" sz="2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917</Words>
  <Application>Microsoft Office PowerPoint</Application>
  <PresentationFormat>Diavoorstelling (4:3)</PresentationFormat>
  <Paragraphs>53</Paragraphs>
  <Slides>17</Slides>
  <Notes>0</Notes>
  <HiddenSlides>0</HiddenSlides>
  <MMClips>0</MMClips>
  <ScaleCrop>false</ScaleCrop>
  <HeadingPairs>
    <vt:vector size="4" baseType="variant">
      <vt:variant>
        <vt:lpstr>Thema</vt:lpstr>
      </vt:variant>
      <vt:variant>
        <vt:i4>1</vt:i4>
      </vt:variant>
      <vt:variant>
        <vt:lpstr>Diatitels</vt:lpstr>
      </vt:variant>
      <vt:variant>
        <vt:i4>17</vt:i4>
      </vt:variant>
    </vt:vector>
  </HeadingPairs>
  <TitlesOfParts>
    <vt:vector size="18" baseType="lpstr">
      <vt:lpstr>Office-thema</vt:lpstr>
      <vt:lpstr> 13.6. Genregulatie 1 </vt:lpstr>
      <vt:lpstr> 13.6. Genregulatie 2 Uitleg volgende dia én animatie </vt:lpstr>
      <vt:lpstr> 13.6. Genregulatie 3 </vt:lpstr>
      <vt:lpstr> 13.6. Genregulatie 4 </vt:lpstr>
      <vt:lpstr> 13.6. Genregulatie 5 </vt:lpstr>
      <vt:lpstr> 13.7  EPIGENETICA 1 </vt:lpstr>
      <vt:lpstr> 13.7  EPIGENETICA 2 </vt:lpstr>
      <vt:lpstr> 13.7 EPIGENETICA 3 </vt:lpstr>
      <vt:lpstr> 13.6.1 EPIGENETICA 4 </vt:lpstr>
      <vt:lpstr> 13.6.1 EPIGENETICA 5  BRON DEEL 1 </vt:lpstr>
      <vt:lpstr> 13.6.1 EPIGENETICA 5  BRON DEEL 2 </vt:lpstr>
      <vt:lpstr> 13.6.1 EPIGENETICA 5  BRON DEEL 3 </vt:lpstr>
      <vt:lpstr> 13.6.1 EPIGENETICA 5  BRON DEEL 4 </vt:lpstr>
      <vt:lpstr> 13.6.1 EPIGENETICA 5  BRON DEEL 5 </vt:lpstr>
      <vt:lpstr>13.7. Niet-coderend DNA 1</vt:lpstr>
      <vt:lpstr>13.7. Niet-coderend DNA 2</vt:lpstr>
      <vt:lpstr>13.7. Niet-coderend DNA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hrm</dc:creator>
  <cp:lastModifiedBy>hrm</cp:lastModifiedBy>
  <cp:revision>9</cp:revision>
  <dcterms:created xsi:type="dcterms:W3CDTF">2015-03-09T09:13:17Z</dcterms:created>
  <dcterms:modified xsi:type="dcterms:W3CDTF">2015-03-09T10:47:28Z</dcterms:modified>
</cp:coreProperties>
</file>